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76" r:id="rId4"/>
    <p:sldId id="257" r:id="rId5"/>
    <p:sldId id="275" r:id="rId6"/>
    <p:sldId id="259" r:id="rId7"/>
    <p:sldId id="258" r:id="rId8"/>
    <p:sldId id="271" r:id="rId9"/>
    <p:sldId id="260" r:id="rId10"/>
    <p:sldId id="265" r:id="rId11"/>
    <p:sldId id="269" r:id="rId12"/>
    <p:sldId id="272" r:id="rId13"/>
    <p:sldId id="261"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260" autoAdjust="0"/>
  </p:normalViewPr>
  <p:slideViewPr>
    <p:cSldViewPr snapToGrid="0" snapToObjects="1">
      <p:cViewPr varScale="1">
        <p:scale>
          <a:sx n="160" d="100"/>
          <a:sy n="160" d="100"/>
        </p:scale>
        <p:origin x="-96"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07E97D-FB28-0946-8142-9BBC1B290DCB}"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223627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7E97D-FB28-0946-8142-9BBC1B290DCB}"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30936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7E97D-FB28-0946-8142-9BBC1B290DCB}"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300520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7E97D-FB28-0946-8142-9BBC1B290DCB}"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269061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07E97D-FB28-0946-8142-9BBC1B290DCB}"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163804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07E97D-FB28-0946-8142-9BBC1B290DCB}" type="datetimeFigureOut">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75382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07E97D-FB28-0946-8142-9BBC1B290DCB}" type="datetimeFigureOut">
              <a:rPr lang="en-US" smtClean="0"/>
              <a:t>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338338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07E97D-FB28-0946-8142-9BBC1B290DCB}" type="datetimeFigureOut">
              <a:rPr lang="en-US" smtClean="0"/>
              <a:t>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3176800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7E97D-FB28-0946-8142-9BBC1B290DCB}" type="datetimeFigureOut">
              <a:rPr lang="en-US" smtClean="0"/>
              <a:t>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425508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7E97D-FB28-0946-8142-9BBC1B290DCB}" type="datetimeFigureOut">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155916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7E97D-FB28-0946-8142-9BBC1B290DCB}" type="datetimeFigureOut">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15138-8EAF-7E49-BB88-7B71B0F3A8A8}" type="slidenum">
              <a:rPr lang="en-US" smtClean="0"/>
              <a:t>‹#›</a:t>
            </a:fld>
            <a:endParaRPr lang="en-US"/>
          </a:p>
        </p:txBody>
      </p:sp>
    </p:spTree>
    <p:extLst>
      <p:ext uri="{BB962C8B-B14F-4D97-AF65-F5344CB8AC3E}">
        <p14:creationId xmlns:p14="http://schemas.microsoft.com/office/powerpoint/2010/main" val="19488631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7E97D-FB28-0946-8142-9BBC1B290DCB}" type="datetimeFigureOut">
              <a:rPr lang="en-US" smtClean="0"/>
              <a:t>1/16/20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15138-8EAF-7E49-BB88-7B71B0F3A8A8}" type="slidenum">
              <a:rPr lang="en-US" smtClean="0"/>
              <a:t>‹#›</a:t>
            </a:fld>
            <a:endParaRPr lang="en-US"/>
          </a:p>
        </p:txBody>
      </p:sp>
    </p:spTree>
    <p:extLst>
      <p:ext uri="{BB962C8B-B14F-4D97-AF65-F5344CB8AC3E}">
        <p14:creationId xmlns:p14="http://schemas.microsoft.com/office/powerpoint/2010/main" val="115031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75" y="2130425"/>
            <a:ext cx="8739188" cy="1470025"/>
          </a:xfrm>
        </p:spPr>
        <p:txBody>
          <a:bodyPr>
            <a:normAutofit fontScale="90000"/>
          </a:bodyPr>
          <a:lstStyle/>
          <a:p>
            <a:r>
              <a:rPr lang="en-US" dirty="0" smtClean="0"/>
              <a:t>Sea Surface Temperature</a:t>
            </a:r>
            <a:br>
              <a:rPr lang="en-US" dirty="0" smtClean="0"/>
            </a:br>
            <a:r>
              <a:rPr lang="en-US" dirty="0"/>
              <a:t/>
            </a:r>
            <a:br>
              <a:rPr lang="en-US" dirty="0"/>
            </a:br>
            <a:r>
              <a:rPr lang="en-US"/>
              <a:t>AVHRR </a:t>
            </a:r>
            <a:r>
              <a:rPr lang="en-US" smtClean="0"/>
              <a:t/>
            </a:r>
            <a:br>
              <a:rPr lang="en-US" smtClean="0"/>
            </a:br>
            <a:r>
              <a:rPr lang="en-US" smtClean="0"/>
              <a:t>(</a:t>
            </a:r>
            <a:r>
              <a:rPr lang="en-US" sz="3100" dirty="0"/>
              <a:t>Advanced Very High Resolution Radiometer </a:t>
            </a:r>
            <a:r>
              <a:rPr lang="en-US" dirty="0"/>
              <a:t>)</a:t>
            </a:r>
            <a:r>
              <a:rPr lang="en-US" dirty="0" smtClean="0"/>
              <a:t/>
            </a:r>
            <a:br>
              <a:rPr lang="en-US" dirty="0" smtClean="0"/>
            </a:br>
            <a:r>
              <a:rPr lang="en-US" dirty="0" smtClean="0"/>
              <a:t>and </a:t>
            </a:r>
            <a:r>
              <a:rPr lang="en-US" smtClean="0"/>
              <a:t>MODIS </a:t>
            </a:r>
            <a:br>
              <a:rPr lang="en-US" smtClean="0"/>
            </a:br>
            <a:r>
              <a:rPr lang="en-US" smtClean="0"/>
              <a:t>(</a:t>
            </a:r>
            <a:r>
              <a:rPr lang="en-US" sz="3100" dirty="0"/>
              <a:t>Moderate Resolution Imaging </a:t>
            </a:r>
            <a:r>
              <a:rPr lang="en-US" sz="3100" dirty="0" err="1"/>
              <a:t>Spectroradiometer</a:t>
            </a:r>
            <a:r>
              <a:rPr lang="en-US" dirty="0" smtClean="0"/>
              <a:t>)</a:t>
            </a:r>
            <a:endParaRPr lang="en-US" dirty="0"/>
          </a:p>
        </p:txBody>
      </p:sp>
    </p:spTree>
    <p:extLst>
      <p:ext uri="{BB962C8B-B14F-4D97-AF65-F5344CB8AC3E}">
        <p14:creationId xmlns:p14="http://schemas.microsoft.com/office/powerpoint/2010/main" val="822185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9100" y="0"/>
            <a:ext cx="5741958" cy="6858000"/>
          </a:xfrm>
          <a:prstGeom prst="rect">
            <a:avLst/>
          </a:prstGeom>
        </p:spPr>
      </p:pic>
    </p:spTree>
    <p:extLst>
      <p:ext uri="{BB962C8B-B14F-4D97-AF65-F5344CB8AC3E}">
        <p14:creationId xmlns:p14="http://schemas.microsoft.com/office/powerpoint/2010/main" val="16479896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0032" y="1188339"/>
            <a:ext cx="6613931" cy="4377899"/>
          </a:xfrm>
          <a:prstGeom prst="rect">
            <a:avLst/>
          </a:prstGeom>
        </p:spPr>
      </p:pic>
    </p:spTree>
    <p:extLst>
      <p:ext uri="{BB962C8B-B14F-4D97-AF65-F5344CB8AC3E}">
        <p14:creationId xmlns:p14="http://schemas.microsoft.com/office/powerpoint/2010/main" val="28283333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3408" y="255846"/>
            <a:ext cx="5690253" cy="6602153"/>
          </a:xfrm>
          <a:prstGeom prst="rect">
            <a:avLst/>
          </a:prstGeom>
        </p:spPr>
      </p:pic>
    </p:spTree>
    <p:extLst>
      <p:ext uri="{BB962C8B-B14F-4D97-AF65-F5344CB8AC3E}">
        <p14:creationId xmlns:p14="http://schemas.microsoft.com/office/powerpoint/2010/main" val="884111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00" y="0"/>
            <a:ext cx="8421663" cy="6858000"/>
          </a:xfrm>
          <a:prstGeom prst="rect">
            <a:avLst/>
          </a:prstGeom>
        </p:spPr>
      </p:pic>
    </p:spTree>
    <p:extLst>
      <p:ext uri="{BB962C8B-B14F-4D97-AF65-F5344CB8AC3E}">
        <p14:creationId xmlns:p14="http://schemas.microsoft.com/office/powerpoint/2010/main" val="38419194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44700" y="0"/>
            <a:ext cx="5046975" cy="6858000"/>
          </a:xfrm>
          <a:prstGeom prst="rect">
            <a:avLst/>
          </a:prstGeom>
        </p:spPr>
      </p:pic>
    </p:spTree>
    <p:extLst>
      <p:ext uri="{BB962C8B-B14F-4D97-AF65-F5344CB8AC3E}">
        <p14:creationId xmlns:p14="http://schemas.microsoft.com/office/powerpoint/2010/main" val="35679835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Goodgulfstream.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177800"/>
            <a:ext cx="65024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2"/>
          <p:cNvSpPr txBox="1">
            <a:spLocks noChangeArrowheads="1"/>
          </p:cNvSpPr>
          <p:nvPr/>
        </p:nvSpPr>
        <p:spPr bwMode="auto">
          <a:xfrm>
            <a:off x="234950" y="504825"/>
            <a:ext cx="19685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AVHRR</a:t>
            </a:r>
          </a:p>
          <a:p>
            <a:pPr eaLnBrk="1" hangingPunct="1"/>
            <a:r>
              <a:rPr lang="en-US" sz="1800">
                <a:cs typeface="Arial" charset="0"/>
              </a:rPr>
              <a:t>Sea Surface </a:t>
            </a:r>
          </a:p>
          <a:p>
            <a:pPr eaLnBrk="1" hangingPunct="1"/>
            <a:r>
              <a:rPr lang="en-US" sz="1800">
                <a:cs typeface="Arial" charset="0"/>
              </a:rPr>
              <a:t>Temperature</a:t>
            </a:r>
          </a:p>
          <a:p>
            <a:pPr eaLnBrk="1" hangingPunct="1"/>
            <a:r>
              <a:rPr lang="en-US" sz="1800">
                <a:cs typeface="Arial" charset="0"/>
              </a:rPr>
              <a:t>(thermal infrared)</a:t>
            </a:r>
          </a:p>
        </p:txBody>
      </p:sp>
    </p:spTree>
    <p:extLst>
      <p:ext uri="{BB962C8B-B14F-4D97-AF65-F5344CB8AC3E}">
        <p14:creationId xmlns:p14="http://schemas.microsoft.com/office/powerpoint/2010/main" val="13442814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20000508_modis_sst_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33350"/>
            <a:ext cx="4856163"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4"/>
          <p:cNvSpPr txBox="1">
            <a:spLocks noChangeArrowheads="1"/>
          </p:cNvSpPr>
          <p:nvPr/>
        </p:nvSpPr>
        <p:spPr bwMode="auto">
          <a:xfrm>
            <a:off x="234950" y="504825"/>
            <a:ext cx="1955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MODIS</a:t>
            </a:r>
          </a:p>
          <a:p>
            <a:pPr eaLnBrk="1" hangingPunct="1"/>
            <a:r>
              <a:rPr lang="en-US" sz="1800">
                <a:cs typeface="Arial" charset="0"/>
              </a:rPr>
              <a:t>Sea Surface </a:t>
            </a:r>
          </a:p>
          <a:p>
            <a:pPr eaLnBrk="1" hangingPunct="1"/>
            <a:r>
              <a:rPr lang="en-US" sz="1800">
                <a:cs typeface="Arial" charset="0"/>
              </a:rPr>
              <a:t>Temperature</a:t>
            </a:r>
          </a:p>
          <a:p>
            <a:pPr eaLnBrk="1" hangingPunct="1"/>
            <a:r>
              <a:rPr lang="en-US" sz="1800">
                <a:cs typeface="Arial" charset="0"/>
              </a:rPr>
              <a:t>(thermal infrared)</a:t>
            </a:r>
          </a:p>
        </p:txBody>
      </p:sp>
    </p:spTree>
    <p:extLst>
      <p:ext uri="{BB962C8B-B14F-4D97-AF65-F5344CB8AC3E}">
        <p14:creationId xmlns:p14="http://schemas.microsoft.com/office/powerpoint/2010/main" val="15568165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647700"/>
            <a:ext cx="8229600" cy="5549900"/>
          </a:xfrm>
          <a:prstGeom prst="rect">
            <a:avLst/>
          </a:prstGeom>
        </p:spPr>
      </p:pic>
    </p:spTree>
    <p:extLst>
      <p:ext uri="{BB962C8B-B14F-4D97-AF65-F5344CB8AC3E}">
        <p14:creationId xmlns:p14="http://schemas.microsoft.com/office/powerpoint/2010/main" val="26296104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073" y="291739"/>
            <a:ext cx="8137533" cy="6463309"/>
          </a:xfrm>
          <a:prstGeom prst="rect">
            <a:avLst/>
          </a:prstGeom>
          <a:noFill/>
        </p:spPr>
        <p:txBody>
          <a:bodyPr wrap="square" rtlCol="0">
            <a:spAutoFit/>
          </a:bodyPr>
          <a:lstStyle/>
          <a:p>
            <a:r>
              <a:rPr lang="en-US" b="1" dirty="0"/>
              <a:t>Spatial Resolution and Data Formats </a:t>
            </a:r>
          </a:p>
          <a:p>
            <a:r>
              <a:rPr lang="en-US" dirty="0"/>
              <a:t> </a:t>
            </a:r>
          </a:p>
          <a:p>
            <a:r>
              <a:rPr lang="en-US" b="1" dirty="0"/>
              <a:t>The average instantaneous field-of-view (IFOV) = 1.4 </a:t>
            </a:r>
            <a:r>
              <a:rPr lang="en-US" b="1" dirty="0" err="1"/>
              <a:t>mrad</a:t>
            </a:r>
            <a:endParaRPr lang="en-US" b="1" dirty="0"/>
          </a:p>
          <a:p>
            <a:r>
              <a:rPr lang="en-US" dirty="0"/>
              <a:t>Orbit altitude = 833 km (517 mi).</a:t>
            </a:r>
          </a:p>
          <a:p>
            <a:r>
              <a:rPr lang="en-US" dirty="0"/>
              <a:t>Ground resolution = 1.1 km at the satellite nadir</a:t>
            </a:r>
          </a:p>
          <a:p>
            <a:r>
              <a:rPr lang="en-US" dirty="0"/>
              <a:t>Orbit time = 102 minutes</a:t>
            </a:r>
          </a:p>
          <a:p>
            <a:r>
              <a:rPr lang="en-US" i="1" dirty="0"/>
              <a:t> </a:t>
            </a:r>
            <a:endParaRPr lang="en-US" dirty="0"/>
          </a:p>
          <a:p>
            <a:r>
              <a:rPr lang="en-US" i="1" dirty="0"/>
              <a:t>HRPT</a:t>
            </a:r>
            <a:r>
              <a:rPr lang="en-US" dirty="0"/>
              <a:t> data</a:t>
            </a:r>
          </a:p>
          <a:p>
            <a:r>
              <a:rPr lang="en-US" dirty="0"/>
              <a:t>• Full resolution image data transmitted to a ground station as they are collected. </a:t>
            </a:r>
          </a:p>
          <a:p>
            <a:r>
              <a:rPr lang="en-US" dirty="0"/>
              <a:t> </a:t>
            </a:r>
          </a:p>
          <a:p>
            <a:r>
              <a:rPr lang="en-US" i="1" dirty="0"/>
              <a:t>LAC</a:t>
            </a:r>
            <a:r>
              <a:rPr lang="en-US" dirty="0"/>
              <a:t> data</a:t>
            </a:r>
          </a:p>
          <a:p>
            <a:pPr marL="171450" indent="-171450"/>
            <a:r>
              <a:rPr lang="en-US" dirty="0"/>
              <a:t>• Full resolution data recorded on an on board tape for subsequent transmission during a station overpass. </a:t>
            </a:r>
          </a:p>
          <a:p>
            <a:r>
              <a:rPr lang="en-US" dirty="0"/>
              <a:t> </a:t>
            </a:r>
          </a:p>
          <a:p>
            <a:r>
              <a:rPr lang="en-US" dirty="0"/>
              <a:t>• 11+ minutes of LAC can be accommodated on a single recorder</a:t>
            </a:r>
          </a:p>
          <a:p>
            <a:r>
              <a:rPr lang="en-US" dirty="0"/>
              <a:t> </a:t>
            </a:r>
          </a:p>
          <a:p>
            <a:r>
              <a:rPr lang="en-US" i="1" dirty="0"/>
              <a:t>GAC</a:t>
            </a:r>
            <a:r>
              <a:rPr lang="en-US" dirty="0"/>
              <a:t> data </a:t>
            </a:r>
          </a:p>
          <a:p>
            <a:pPr marL="171450" indent="-171450"/>
            <a:r>
              <a:rPr lang="en-US" dirty="0"/>
              <a:t>• Derived from a sample averaging of the full resolution AVHRR data. </a:t>
            </a:r>
          </a:p>
          <a:p>
            <a:pPr marL="171450" indent="-171450"/>
            <a:r>
              <a:rPr lang="en-US" dirty="0"/>
              <a:t>• Four out of every five samples along the scan line are used to compute one average value and the data from only every third scan line are processed, yielding 1.1 km by 4 km resolution at the sub-point. </a:t>
            </a:r>
          </a:p>
          <a:p>
            <a:pPr marL="171450" indent="-171450"/>
            <a:r>
              <a:rPr lang="en-US" dirty="0"/>
              <a:t>• 115 minutes of GAC imagery can be stored on a recorder, enough to cover an entire 102 minute orbit of data</a:t>
            </a:r>
            <a:r>
              <a:rPr lang="en-US" dirty="0" smtClean="0"/>
              <a:t>.</a:t>
            </a:r>
            <a:endParaRPr lang="en-US" dirty="0"/>
          </a:p>
        </p:txBody>
      </p:sp>
    </p:spTree>
    <p:extLst>
      <p:ext uri="{BB962C8B-B14F-4D97-AF65-F5344CB8AC3E}">
        <p14:creationId xmlns:p14="http://schemas.microsoft.com/office/powerpoint/2010/main" val="37084820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 y="0"/>
            <a:ext cx="9000298" cy="6858000"/>
          </a:xfrm>
          <a:prstGeom prst="rect">
            <a:avLst/>
          </a:prstGeom>
        </p:spPr>
      </p:pic>
    </p:spTree>
    <p:extLst>
      <p:ext uri="{BB962C8B-B14F-4D97-AF65-F5344CB8AC3E}">
        <p14:creationId xmlns:p14="http://schemas.microsoft.com/office/powerpoint/2010/main" val="11954395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888" y="1117599"/>
            <a:ext cx="8642004" cy="4854459"/>
          </a:xfrm>
          <a:prstGeom prst="rect">
            <a:avLst/>
          </a:prstGeom>
        </p:spPr>
      </p:pic>
    </p:spTree>
    <p:extLst>
      <p:ext uri="{BB962C8B-B14F-4D97-AF65-F5344CB8AC3E}">
        <p14:creationId xmlns:p14="http://schemas.microsoft.com/office/powerpoint/2010/main" val="16797995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8131" y="1187024"/>
            <a:ext cx="6340113" cy="4245538"/>
          </a:xfrm>
          <a:prstGeom prst="rect">
            <a:avLst/>
          </a:prstGeom>
        </p:spPr>
      </p:pic>
    </p:spTree>
    <p:extLst>
      <p:ext uri="{BB962C8B-B14F-4D97-AF65-F5344CB8AC3E}">
        <p14:creationId xmlns:p14="http://schemas.microsoft.com/office/powerpoint/2010/main" val="3261901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631267" y="-843429"/>
            <a:ext cx="3807159" cy="8959245"/>
          </a:xfrm>
          <a:prstGeom prst="rect">
            <a:avLst/>
          </a:prstGeom>
        </p:spPr>
      </p:pic>
    </p:spTree>
    <p:extLst>
      <p:ext uri="{BB962C8B-B14F-4D97-AF65-F5344CB8AC3E}">
        <p14:creationId xmlns:p14="http://schemas.microsoft.com/office/powerpoint/2010/main" val="27886854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TotalTime>
  <Words>24</Words>
  <Application>Microsoft Macintosh PowerPoint</Application>
  <PresentationFormat>On-screen Show (4:3)</PresentationFormat>
  <Paragraphs>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Sea Surface Temperature  AVHRR  (Advanced Very High Resolution Radiometer ) and MODIS  (Moderate Resolution Imaging Spectroradiometer)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satellites work? Satellites, sensors, orbits, and angles</dc:title>
  <dc:creator>Kevin/Arrigo</dc:creator>
  <cp:lastModifiedBy>Kevin/Arrigo</cp:lastModifiedBy>
  <cp:revision>30</cp:revision>
  <dcterms:created xsi:type="dcterms:W3CDTF">2012-08-27T18:32:45Z</dcterms:created>
  <dcterms:modified xsi:type="dcterms:W3CDTF">2020-01-16T17:15:22Z</dcterms:modified>
</cp:coreProperties>
</file>