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30" r:id="rId1"/>
  </p:sldMasterIdLst>
  <p:notesMasterIdLst>
    <p:notesMasterId r:id="rId16"/>
  </p:notesMasterIdLst>
  <p:sldIdLst>
    <p:sldId id="256" r:id="rId2"/>
    <p:sldId id="258" r:id="rId3"/>
    <p:sldId id="257" r:id="rId4"/>
    <p:sldId id="259" r:id="rId5"/>
    <p:sldId id="270" r:id="rId6"/>
    <p:sldId id="260" r:id="rId7"/>
    <p:sldId id="261" r:id="rId8"/>
    <p:sldId id="262" r:id="rId9"/>
    <p:sldId id="265" r:id="rId10"/>
    <p:sldId id="264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96"/>
    <p:restoredTop sz="94643"/>
  </p:normalViewPr>
  <p:slideViewPr>
    <p:cSldViewPr snapToGrid="0" snapToObjects="1">
      <p:cViewPr>
        <p:scale>
          <a:sx n="110" d="100"/>
          <a:sy n="110" d="100"/>
        </p:scale>
        <p:origin x="160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F4636-C4B6-CD42-8FC8-7987E529F963}" type="datetimeFigureOut">
              <a:rPr lang="en-US" smtClean="0"/>
              <a:t>4/4/17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C6A176-3378-A944-8392-65C64351E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988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E6B59-DA31-2F4F-8E12-C0ED4D79AE6A}" type="datetimeFigureOut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94DB-41F3-C24A-BCB7-31BCDF792B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E6B59-DA31-2F4F-8E12-C0ED4D79AE6A}" type="datetimeFigureOut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94DB-41F3-C24A-BCB7-31BCDF792B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E6B59-DA31-2F4F-8E12-C0ED4D79AE6A}" type="datetimeFigureOut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94DB-41F3-C24A-BCB7-31BCDF792B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E6B59-DA31-2F4F-8E12-C0ED4D79AE6A}" type="datetimeFigureOut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94DB-41F3-C24A-BCB7-31BCDF792B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E6B59-DA31-2F4F-8E12-C0ED4D79AE6A}" type="datetimeFigureOut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94DB-41F3-C24A-BCB7-31BCDF792B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E6B59-DA31-2F4F-8E12-C0ED4D79AE6A}" type="datetimeFigureOut">
              <a:rPr lang="en-US" smtClean="0"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94DB-41F3-C24A-BCB7-31BCDF792B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E6B59-DA31-2F4F-8E12-C0ED4D79AE6A}" type="datetimeFigureOut">
              <a:rPr lang="en-US" smtClean="0"/>
              <a:t>4/4/17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94DB-41F3-C24A-BCB7-31BCDF792B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E6B59-DA31-2F4F-8E12-C0ED4D79AE6A}" type="datetimeFigureOut">
              <a:rPr lang="en-US" smtClean="0"/>
              <a:t>4/4/17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94DB-41F3-C24A-BCB7-31BCDF792B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E6B59-DA31-2F4F-8E12-C0ED4D79AE6A}" type="datetimeFigureOut">
              <a:rPr lang="en-US" smtClean="0"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94DB-41F3-C24A-BCB7-31BCDF792B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E6B59-DA31-2F4F-8E12-C0ED4D79AE6A}" type="datetimeFigureOut">
              <a:rPr lang="en-US" smtClean="0"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94DB-41F3-C24A-BCB7-31BCDF792B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E6B59-DA31-2F4F-8E12-C0ED4D79AE6A}" type="datetimeFigureOut">
              <a:rPr lang="en-US" smtClean="0"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394DB-41F3-C24A-BCB7-31BCDF792B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E6B59-DA31-2F4F-8E12-C0ED4D79AE6A}" type="datetimeFigureOut">
              <a:rPr lang="en-US" smtClean="0"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394DB-41F3-C24A-BCB7-31BCDF792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0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f"/><Relationship Id="rId3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f"/><Relationship Id="rId3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f"/><Relationship Id="rId3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8649" y="1913055"/>
            <a:ext cx="800498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effectLst/>
                <a:latin typeface="Times" charset="0"/>
                <a:ea typeface="Times" charset="0"/>
                <a:cs typeface="Times New Roman" charset="0"/>
              </a:rPr>
              <a:t>Lecturer: Matthew Mills, E-mail: </a:t>
            </a:r>
            <a:r>
              <a:rPr lang="en-US" sz="2400" dirty="0" err="1" smtClean="0">
                <a:effectLst/>
                <a:latin typeface="Times" charset="0"/>
                <a:ea typeface="Times" charset="0"/>
                <a:cs typeface="Times New Roman" charset="0"/>
              </a:rPr>
              <a:t>mmmills@stanford.edu</a:t>
            </a:r>
            <a:r>
              <a:rPr lang="en-US" sz="2400" dirty="0" smtClean="0">
                <a:effectLst/>
                <a:latin typeface="Times" charset="0"/>
                <a:ea typeface="Times" charset="0"/>
                <a:cs typeface="Times New Roman" charset="0"/>
              </a:rPr>
              <a:t>, Phone: x60688, Office- Mitchell A67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effectLst/>
                <a:latin typeface="Times" charset="0"/>
                <a:ea typeface="Times" charset="0"/>
                <a:cs typeface="Times New Roman" charset="0"/>
              </a:rPr>
              <a:t>TA: Ginny </a:t>
            </a:r>
            <a:r>
              <a:rPr lang="en-US" sz="2400" dirty="0" err="1" smtClean="0">
                <a:effectLst/>
                <a:latin typeface="Times" charset="0"/>
                <a:ea typeface="Times" charset="0"/>
                <a:cs typeface="Times New Roman" charset="0"/>
              </a:rPr>
              <a:t>Selz</a:t>
            </a:r>
            <a:r>
              <a:rPr lang="en-US" sz="2400" dirty="0" smtClean="0">
                <a:effectLst/>
                <a:latin typeface="Times" charset="0"/>
                <a:ea typeface="Times" charset="0"/>
                <a:cs typeface="Times New Roman" charset="0"/>
              </a:rPr>
              <a:t>, E-mail: </a:t>
            </a:r>
            <a:r>
              <a:rPr lang="en-US" sz="2400" dirty="0" err="1" smtClean="0">
                <a:effectLst/>
                <a:latin typeface="Times" charset="0"/>
                <a:ea typeface="Times" charset="0"/>
                <a:cs typeface="Times New Roman" charset="0"/>
              </a:rPr>
              <a:t>vselz@stanford.edu</a:t>
            </a:r>
            <a:r>
              <a:rPr lang="en-US" sz="2400" dirty="0" smtClean="0">
                <a:effectLst/>
                <a:latin typeface="Times" charset="0"/>
                <a:ea typeface="Times" charset="0"/>
                <a:cs typeface="Times New Roman" charset="0"/>
              </a:rPr>
              <a:t>, Phone: x3665</a:t>
            </a:r>
            <a:r>
              <a:rPr lang="en-US" sz="2400" dirty="0">
                <a:latin typeface="Times" charset="0"/>
                <a:ea typeface="Times" charset="0"/>
                <a:cs typeface="Times New Roman" charset="0"/>
              </a:rPr>
              <a:t> </a:t>
            </a:r>
            <a:r>
              <a:rPr lang="en-US" sz="2400" dirty="0" smtClean="0">
                <a:latin typeface="Times" charset="0"/>
                <a:ea typeface="Times" charset="0"/>
                <a:cs typeface="Times New Roman" charset="0"/>
              </a:rPr>
              <a:t>Office- Mitchell B27</a:t>
            </a:r>
            <a:endParaRPr lang="en-US" sz="2400" dirty="0" smtClean="0">
              <a:effectLst/>
              <a:latin typeface="Times" charset="0"/>
              <a:ea typeface="Times" charset="0"/>
              <a:cs typeface="Times New Roman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effectLst/>
                <a:latin typeface="Times" charset="0"/>
                <a:ea typeface="Times" charset="0"/>
                <a:cs typeface="Times New Roman" charset="0"/>
              </a:rPr>
              <a:t>Website: </a:t>
            </a:r>
            <a:r>
              <a:rPr lang="en-US" sz="2400" dirty="0" err="1" smtClean="0">
                <a:effectLst/>
                <a:latin typeface="Times" charset="0"/>
                <a:ea typeface="Times" charset="0"/>
                <a:cs typeface="Times New Roman" charset="0"/>
              </a:rPr>
              <a:t>ocean.stanford.edu</a:t>
            </a:r>
            <a:r>
              <a:rPr lang="en-US" sz="2400" dirty="0" smtClean="0">
                <a:effectLst/>
                <a:latin typeface="Times" charset="0"/>
                <a:ea typeface="Times" charset="0"/>
                <a:cs typeface="Times New Roman" charset="0"/>
              </a:rPr>
              <a:t>/courses/ESS151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effectLst/>
                <a:latin typeface="Times" charset="0"/>
                <a:ea typeface="Times" charset="0"/>
                <a:cs typeface="Times New Roman" charset="0"/>
              </a:rPr>
              <a:t>Book: Biological Oceanography, 2</a:t>
            </a:r>
            <a:r>
              <a:rPr lang="en-US" sz="2400" baseline="30000" dirty="0" smtClean="0">
                <a:effectLst/>
                <a:latin typeface="Times" charset="0"/>
                <a:ea typeface="Times" charset="0"/>
                <a:cs typeface="Times New Roman" charset="0"/>
              </a:rPr>
              <a:t>nd</a:t>
            </a:r>
            <a:r>
              <a:rPr lang="en-US" sz="2400" dirty="0" smtClean="0">
                <a:effectLst/>
                <a:latin typeface="Times" charset="0"/>
                <a:ea typeface="Times" charset="0"/>
                <a:cs typeface="Times New Roman" charset="0"/>
              </a:rPr>
              <a:t> edition, by Charles B. Miller and Patricia A. Wheeler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latin typeface="Times" charset="0"/>
                <a:ea typeface="Times" charset="0"/>
                <a:cs typeface="Times New Roman" charset="0"/>
              </a:rPr>
              <a:t>Additional readings may be assigned</a:t>
            </a:r>
            <a:endParaRPr lang="en-US" sz="2400" dirty="0">
              <a:effectLst/>
              <a:latin typeface="Times" charset="0"/>
              <a:ea typeface="Times" charset="0"/>
              <a:cs typeface="Times New Roman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>
                <a:latin typeface="Times" charset="0"/>
                <a:ea typeface="Times" charset="0"/>
                <a:cs typeface="Times New Roman" charset="0"/>
              </a:rPr>
              <a:t>Biological Oceanography</a:t>
            </a:r>
            <a:r>
              <a:rPr lang="en-US" sz="5400" b="1" dirty="0">
                <a:latin typeface="Times" charset="0"/>
                <a:ea typeface="Times" charset="0"/>
                <a:cs typeface="Times New Roman" charset="0"/>
              </a:rPr>
              <a:t/>
            </a:r>
            <a:br>
              <a:rPr lang="en-US" sz="5400" b="1" dirty="0">
                <a:latin typeface="Times" charset="0"/>
                <a:ea typeface="Times" charset="0"/>
                <a:cs typeface="Times New Roman" charset="0"/>
              </a:rPr>
            </a:br>
            <a:r>
              <a:rPr lang="en-US" sz="3600" dirty="0">
                <a:latin typeface="Times" charset="0"/>
                <a:ea typeface="Times" charset="0"/>
                <a:cs typeface="Times New Roman" charset="0"/>
              </a:rPr>
              <a:t>ESS 151/251   EARTHSYS 151/251</a:t>
            </a:r>
            <a:br>
              <a:rPr lang="en-US" sz="3600" dirty="0">
                <a:latin typeface="Times" charset="0"/>
                <a:ea typeface="Times" charset="0"/>
                <a:cs typeface="Times New Roman" charset="0"/>
              </a:rPr>
            </a:b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95955"/>
            <a:ext cx="9144000" cy="125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8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12" y="929022"/>
            <a:ext cx="4891069" cy="52317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2460" y="339771"/>
            <a:ext cx="3252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Marine Food Web/Chain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962" y="1307939"/>
            <a:ext cx="3847038" cy="440416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4395103" y="4791919"/>
            <a:ext cx="1369089" cy="266219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651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Biological Oceanography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912" y="194998"/>
            <a:ext cx="2589028" cy="2589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494" y="1690689"/>
            <a:ext cx="777818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Zooplankton and secondary production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Zooplankton groupings based</a:t>
            </a:r>
          </a:p>
          <a:p>
            <a:pPr lvl="1"/>
            <a:r>
              <a:rPr lang="en-US" sz="2000" b="1" dirty="0" smtClean="0"/>
              <a:t>Size (micro- and </a:t>
            </a:r>
            <a:r>
              <a:rPr lang="en-US" sz="2000" b="1" dirty="0" err="1" smtClean="0"/>
              <a:t>macroplankton</a:t>
            </a:r>
            <a:r>
              <a:rPr lang="en-US" sz="2000" b="1" dirty="0" smtClean="0"/>
              <a:t>)</a:t>
            </a:r>
          </a:p>
          <a:p>
            <a:pPr lvl="1"/>
            <a:r>
              <a:rPr lang="en-US" sz="2000" b="1" dirty="0" smtClean="0"/>
              <a:t>Life histories (</a:t>
            </a:r>
            <a:r>
              <a:rPr lang="en-US" sz="2000" b="1" dirty="0" err="1" smtClean="0"/>
              <a:t>holo</a:t>
            </a:r>
            <a:r>
              <a:rPr lang="en-US" sz="2000" b="1" dirty="0" smtClean="0"/>
              <a:t>- and </a:t>
            </a:r>
            <a:r>
              <a:rPr lang="en-US" sz="2000" b="1" dirty="0" err="1" smtClean="0"/>
              <a:t>meroplankton</a:t>
            </a:r>
            <a:r>
              <a:rPr lang="en-US" sz="2000" b="1" dirty="0" smtClean="0"/>
              <a:t>)</a:t>
            </a:r>
          </a:p>
          <a:p>
            <a:pPr lvl="1"/>
            <a:r>
              <a:rPr lang="en-US" sz="2000" b="1" dirty="0" smtClean="0"/>
              <a:t>Trophic status (herbivore, omnivore, carnivore)</a:t>
            </a:r>
          </a:p>
          <a:p>
            <a:pPr lvl="1"/>
            <a:endParaRPr lang="en-US" sz="2000" b="1" dirty="0"/>
          </a:p>
          <a:p>
            <a:pPr marL="354013" lvl="1" indent="-342900">
              <a:buFont typeface="Arial" charset="0"/>
              <a:buChar char="•"/>
            </a:pPr>
            <a:r>
              <a:rPr lang="en-US" sz="2000" b="1" dirty="0" smtClean="0"/>
              <a:t>Vertical distribution</a:t>
            </a:r>
          </a:p>
          <a:p>
            <a:pPr marL="468313" lvl="2"/>
            <a:r>
              <a:rPr lang="en-US" sz="2000" b="1" dirty="0" smtClean="0"/>
              <a:t>Hydrodynamic vs. behavior</a:t>
            </a:r>
          </a:p>
          <a:p>
            <a:pPr marL="468313" lvl="2"/>
            <a:r>
              <a:rPr lang="en-US" sz="2000" b="1" dirty="0" smtClean="0"/>
              <a:t>Flux of carbon</a:t>
            </a:r>
          </a:p>
          <a:p>
            <a:pPr marL="468313" lvl="2"/>
            <a:endParaRPr lang="en-US" sz="2000" b="1" dirty="0"/>
          </a:p>
          <a:p>
            <a:pPr marL="354013" lvl="2" indent="-342900">
              <a:buFont typeface="Arial" charset="0"/>
              <a:buChar char="•"/>
            </a:pPr>
            <a:r>
              <a:rPr lang="en-US" sz="2000" b="1" dirty="0" smtClean="0"/>
              <a:t>Feeding</a:t>
            </a:r>
          </a:p>
          <a:p>
            <a:pPr marL="460375" lvl="2"/>
            <a:r>
              <a:rPr lang="en-US" sz="2000" b="1" dirty="0" smtClean="0"/>
              <a:t>Effects of food </a:t>
            </a:r>
            <a:r>
              <a:rPr lang="en-US" sz="2000" b="1" dirty="0" smtClean="0"/>
              <a:t>availability</a:t>
            </a:r>
          </a:p>
          <a:p>
            <a:pPr marL="460375" lvl="2"/>
            <a:r>
              <a:rPr lang="en-US" sz="2000" b="1" dirty="0" smtClean="0"/>
              <a:t>Physical </a:t>
            </a:r>
            <a:r>
              <a:rPr lang="en-US" sz="2000" b="1" dirty="0" smtClean="0"/>
              <a:t>environment (turbulence)</a:t>
            </a:r>
          </a:p>
          <a:p>
            <a:pPr lvl="1"/>
            <a:endParaRPr lang="en-US" sz="2000" b="1" dirty="0" smtClean="0"/>
          </a:p>
          <a:p>
            <a:pPr marL="354013" lvl="2" indent="-342900">
              <a:buFont typeface="Arial" charset="0"/>
              <a:buChar char="•"/>
            </a:pPr>
            <a:r>
              <a:rPr lang="en-US" sz="2000" b="1" dirty="0" smtClean="0"/>
              <a:t>Effects on food web processes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864" y="3883525"/>
            <a:ext cx="4272136" cy="297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9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Biological Oceanography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912" y="194998"/>
            <a:ext cx="2589028" cy="2589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650" y="1690689"/>
            <a:ext cx="777818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Fisheries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Growth survival and recruitment of larval fish</a:t>
            </a:r>
          </a:p>
          <a:p>
            <a:pPr lvl="1"/>
            <a:r>
              <a:rPr lang="en-US" sz="2000" b="1" dirty="0" smtClean="0"/>
              <a:t>Hydrodynamics</a:t>
            </a:r>
          </a:p>
          <a:p>
            <a:pPr lvl="1"/>
            <a:r>
              <a:rPr lang="en-US" sz="2000" b="1" dirty="0" smtClean="0"/>
              <a:t>Temperature</a:t>
            </a:r>
          </a:p>
          <a:p>
            <a:pPr lvl="1"/>
            <a:r>
              <a:rPr lang="en-US" sz="2000" b="1" dirty="0" smtClean="0"/>
              <a:t>Food Supply</a:t>
            </a:r>
          </a:p>
          <a:p>
            <a:pPr lvl="1"/>
            <a:r>
              <a:rPr lang="en-US" sz="2000" b="1" dirty="0" smtClean="0"/>
              <a:t>Predation</a:t>
            </a:r>
          </a:p>
          <a:p>
            <a:pPr lvl="1"/>
            <a:endParaRPr lang="en-US" sz="2000" b="1" dirty="0"/>
          </a:p>
          <a:p>
            <a:pPr marL="354013" lvl="1" indent="-342900">
              <a:buFont typeface="Arial" charset="0"/>
              <a:buChar char="•"/>
            </a:pPr>
            <a:r>
              <a:rPr lang="en-US" sz="2000" b="1" dirty="0" smtClean="0"/>
              <a:t>Structure of oceanic food webs</a:t>
            </a:r>
          </a:p>
          <a:p>
            <a:pPr marL="468313" lvl="2"/>
            <a:endParaRPr lang="en-US" sz="2000" b="1" dirty="0"/>
          </a:p>
          <a:p>
            <a:pPr marL="354013" lvl="2" indent="-342900">
              <a:buFont typeface="Arial" charset="0"/>
              <a:buChar char="•"/>
            </a:pPr>
            <a:r>
              <a:rPr lang="en-US" sz="2000" b="1" dirty="0" smtClean="0"/>
              <a:t>Exploitation of fish stocks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717" y="3979145"/>
            <a:ext cx="4318283" cy="287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5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Biological Oceanography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912" y="194998"/>
            <a:ext cx="2589028" cy="2589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650" y="1690689"/>
            <a:ext cx="77781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Benthos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Benthic organisms (microbes, micro- and </a:t>
            </a:r>
            <a:r>
              <a:rPr lang="en-US" sz="2000" b="1" dirty="0" err="1" smtClean="0"/>
              <a:t>macroalgae</a:t>
            </a:r>
            <a:r>
              <a:rPr lang="en-US" sz="2000" b="1" dirty="0" smtClean="0"/>
              <a:t>, </a:t>
            </a:r>
          </a:p>
          <a:p>
            <a:r>
              <a:rPr lang="en-US" sz="2000" b="1" dirty="0" smtClean="0"/>
              <a:t>      </a:t>
            </a:r>
            <a:r>
              <a:rPr lang="en-US" sz="2000" b="1" dirty="0" err="1" smtClean="0"/>
              <a:t>meio</a:t>
            </a:r>
            <a:r>
              <a:rPr lang="en-US" sz="2000" b="1" dirty="0" smtClean="0"/>
              <a:t>-, and </a:t>
            </a:r>
            <a:r>
              <a:rPr lang="en-US" sz="2000" b="1" dirty="0" err="1" smtClean="0"/>
              <a:t>macrofauna</a:t>
            </a:r>
            <a:r>
              <a:rPr lang="en-US" sz="2000" b="1" dirty="0" smtClean="0"/>
              <a:t>)</a:t>
            </a:r>
          </a:p>
          <a:p>
            <a:r>
              <a:rPr lang="en-US" sz="2000" b="1" dirty="0"/>
              <a:t>	</a:t>
            </a:r>
            <a:r>
              <a:rPr lang="en-US" sz="2000" b="1" dirty="0" smtClean="0"/>
              <a:t>Life history characteristics</a:t>
            </a:r>
          </a:p>
          <a:p>
            <a:pPr lvl="1"/>
            <a:endParaRPr lang="en-US" sz="2000" b="1" dirty="0"/>
          </a:p>
          <a:p>
            <a:pPr marL="354013" lvl="1" indent="-342900">
              <a:buFont typeface="Arial" charset="0"/>
              <a:buChar char="•"/>
            </a:pPr>
            <a:r>
              <a:rPr lang="en-US" sz="2000" b="1" dirty="0" smtClean="0"/>
              <a:t>Animal </a:t>
            </a:r>
            <a:r>
              <a:rPr lang="en-US" sz="2000" b="1" dirty="0"/>
              <a:t>s</a:t>
            </a:r>
            <a:r>
              <a:rPr lang="en-US" sz="2000" b="1" dirty="0" smtClean="0"/>
              <a:t>ediment relations</a:t>
            </a:r>
          </a:p>
          <a:p>
            <a:pPr marL="468313" lvl="2"/>
            <a:r>
              <a:rPr lang="en-US" sz="2000" b="1" dirty="0" smtClean="0"/>
              <a:t>Effects of substrate on biota (flux of food resources, colonization, predation)</a:t>
            </a:r>
          </a:p>
          <a:p>
            <a:pPr marL="468313" lvl="2"/>
            <a:endParaRPr lang="en-US" sz="2000" b="1" dirty="0"/>
          </a:p>
          <a:p>
            <a:pPr marL="354013" lvl="2" indent="-342900">
              <a:buFont typeface="Arial" charset="0"/>
              <a:buChar char="•"/>
            </a:pPr>
            <a:r>
              <a:rPr lang="en-US" sz="2000" b="1" dirty="0" smtClean="0"/>
              <a:t>Ecological processes</a:t>
            </a:r>
            <a:endParaRPr lang="en-US" sz="2000" b="1" dirty="0"/>
          </a:p>
          <a:p>
            <a:pPr marL="11113" lvl="2"/>
            <a:r>
              <a:rPr lang="en-US" sz="2000" b="1" dirty="0" smtClean="0"/>
              <a:t>	Predation, competition, disturbance</a:t>
            </a:r>
          </a:p>
        </p:txBody>
      </p:sp>
    </p:spTree>
    <p:extLst>
      <p:ext uri="{BB962C8B-B14F-4D97-AF65-F5344CB8AC3E}">
        <p14:creationId xmlns:p14="http://schemas.microsoft.com/office/powerpoint/2010/main" val="91203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Biological Oceanography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912" y="194998"/>
            <a:ext cx="2589028" cy="2589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650" y="1953880"/>
            <a:ext cx="777818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Ecosystems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North Atlantic, North Pacific</a:t>
            </a:r>
            <a:endParaRPr lang="en-US" sz="2000" b="1" dirty="0"/>
          </a:p>
          <a:p>
            <a:pPr marL="354013" lvl="1" indent="-342900">
              <a:buFont typeface="Arial" charset="0"/>
              <a:buChar char="•"/>
            </a:pPr>
            <a:r>
              <a:rPr lang="en-US" sz="2000" b="1" dirty="0" smtClean="0"/>
              <a:t>Upwelling ecosystems</a:t>
            </a:r>
          </a:p>
          <a:p>
            <a:pPr marL="354013" lvl="1" indent="-342900">
              <a:buFont typeface="Arial" charset="0"/>
              <a:buChar char="•"/>
            </a:pPr>
            <a:r>
              <a:rPr lang="en-US" sz="2000" b="1" dirty="0" smtClean="0"/>
              <a:t>Oligotrophic gyres</a:t>
            </a:r>
          </a:p>
          <a:p>
            <a:pPr marL="354013" lvl="1" indent="-342900">
              <a:buFont typeface="Arial" charset="0"/>
              <a:buChar char="•"/>
            </a:pPr>
            <a:r>
              <a:rPr lang="en-US" sz="2000" b="1" dirty="0" smtClean="0"/>
              <a:t>High Nutrient Low Chlorophyll (HNLC) Regions</a:t>
            </a:r>
          </a:p>
          <a:p>
            <a:pPr marL="354013" lvl="1" indent="-342900">
              <a:buFont typeface="Arial" charset="0"/>
              <a:buChar char="•"/>
            </a:pPr>
            <a:r>
              <a:rPr lang="en-US" sz="2000" b="1" dirty="0" smtClean="0"/>
              <a:t>Coastal and Estuarine ecosystems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7802"/>
          <a:stretch/>
        </p:blipFill>
        <p:spPr>
          <a:xfrm>
            <a:off x="4484065" y="3954428"/>
            <a:ext cx="4659935" cy="260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7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67564"/>
            <a:ext cx="9144000" cy="191385"/>
          </a:xfrm>
          <a:prstGeom prst="rect">
            <a:avLst/>
          </a:prstGeom>
          <a:solidFill>
            <a:schemeClr val="accent4">
              <a:lumMod val="75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smtClean="0"/>
              <a:t>GINNY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0" y="2753833"/>
            <a:ext cx="9144000" cy="1382232"/>
          </a:xfrm>
          <a:prstGeom prst="rect">
            <a:avLst/>
          </a:prstGeom>
          <a:solidFill>
            <a:schemeClr val="accent4">
              <a:lumMod val="75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800" smtClean="0"/>
              <a:t>GINNY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-74428" y="0"/>
            <a:ext cx="9144000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April 4	Introduction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April 6	</a:t>
            </a:r>
            <a:r>
              <a:rPr lang="en-US" sz="1200" dirty="0" err="1" smtClean="0">
                <a:effectLst/>
                <a:latin typeface="Times" charset="0"/>
                <a:ea typeface="Times" charset="0"/>
                <a:cs typeface="Times New Roman" charset="0"/>
              </a:rPr>
              <a:t>Ch</a:t>
            </a: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 1: Ocean ecology: some fundamental aspects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April 6	Activity 1 – Working with oceanographic data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 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April 11	Ch. 2: The phycology of phytoplankton</a:t>
            </a:r>
          </a:p>
          <a:p>
            <a:pPr>
              <a:tabLst>
                <a:tab pos="857250" algn="l"/>
              </a:tabLst>
            </a:pPr>
            <a:r>
              <a:rPr lang="en-US" sz="1200" b="1" dirty="0" smtClean="0">
                <a:effectLst/>
                <a:latin typeface="Times" charset="0"/>
                <a:ea typeface="Times" charset="0"/>
                <a:cs typeface="Times New Roman" charset="0"/>
              </a:rPr>
              <a:t>April 13	Background on Monterey Bay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April 13	Activity 2 – Monterey Bay Field trip preparation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 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April 18	Ch. 3: Habitat determinants of primary production in the sea 	 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April 20	Activity 2.1 – Monterey Bay Field trip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 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April </a:t>
            </a: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25</a:t>
            </a: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	Ch. 5: A sea of microbes: archaea, bacteria, </a:t>
            </a:r>
            <a:r>
              <a:rPr lang="en-US" sz="1200" dirty="0" err="1" smtClean="0">
                <a:effectLst/>
                <a:latin typeface="Times" charset="0"/>
                <a:ea typeface="Times" charset="0"/>
                <a:cs typeface="Times New Roman" charset="0"/>
              </a:rPr>
              <a:t>protists</a:t>
            </a: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, and viruses in marine </a:t>
            </a:r>
            <a:r>
              <a:rPr lang="en-US" sz="1200" dirty="0" err="1" smtClean="0">
                <a:effectLst/>
                <a:latin typeface="Times" charset="0"/>
                <a:ea typeface="Times" charset="0"/>
                <a:cs typeface="Times New Roman" charset="0"/>
              </a:rPr>
              <a:t>pelagial</a:t>
            </a: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 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April 27	Ch. 6: The zoology of zooplankton 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April 27	Activity 2.2 – Monterey Bay Field trip – sample analysis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 </a:t>
            </a:r>
          </a:p>
          <a:p>
            <a:pPr>
              <a:tabLst>
                <a:tab pos="857250" algn="l"/>
              </a:tabLst>
            </a:pPr>
            <a:r>
              <a:rPr lang="en-US" sz="1200" b="1" dirty="0" smtClean="0">
                <a:effectLst/>
                <a:latin typeface="Times" charset="0"/>
                <a:ea typeface="Times" charset="0"/>
                <a:cs typeface="Times New Roman" charset="0"/>
              </a:rPr>
              <a:t>May 2	Ch. 9: Pelagic food webs </a:t>
            </a:r>
          </a:p>
          <a:p>
            <a:pPr>
              <a:tabLst>
                <a:tab pos="857250" algn="l"/>
              </a:tabLst>
            </a:pPr>
            <a:r>
              <a:rPr lang="en-US" sz="1200" b="1" dirty="0" smtClean="0">
                <a:effectLst/>
                <a:latin typeface="Times" charset="0"/>
                <a:ea typeface="Times" charset="0"/>
                <a:cs typeface="Times New Roman" charset="0"/>
              </a:rPr>
              <a:t>May 4	Extra readings: </a:t>
            </a:r>
            <a:r>
              <a:rPr lang="en-US" sz="1200" b="1" dirty="0" err="1" smtClean="0">
                <a:effectLst/>
                <a:latin typeface="Times" charset="0"/>
                <a:ea typeface="Times" charset="0"/>
                <a:cs typeface="Times New Roman" charset="0"/>
              </a:rPr>
              <a:t>Biogeochemically</a:t>
            </a:r>
            <a:r>
              <a:rPr lang="en-US" sz="1200" b="1" dirty="0" smtClean="0">
                <a:effectLst/>
                <a:latin typeface="Times" charset="0"/>
                <a:ea typeface="Times" charset="0"/>
                <a:cs typeface="Times New Roman" charset="0"/>
              </a:rPr>
              <a:t> important organisms (marine microbes)</a:t>
            </a:r>
          </a:p>
          <a:p>
            <a:pPr>
              <a:tabLst>
                <a:tab pos="857250" algn="l"/>
              </a:tabLst>
            </a:pPr>
            <a:r>
              <a:rPr lang="en-US" sz="1200" b="1" dirty="0" smtClean="0">
                <a:effectLst/>
                <a:latin typeface="Times" charset="0"/>
                <a:ea typeface="Times" charset="0"/>
                <a:cs typeface="Times New Roman" charset="0"/>
              </a:rPr>
              <a:t>May 4	Activity 2.3 – Monterey Bay Field trip – data analysis presentations</a:t>
            </a:r>
          </a:p>
          <a:p>
            <a:pPr>
              <a:tabLst>
                <a:tab pos="857250" algn="l"/>
              </a:tabLst>
            </a:pPr>
            <a:r>
              <a:rPr lang="en-US" sz="1200" b="1" dirty="0" smtClean="0">
                <a:effectLst/>
                <a:latin typeface="Times" charset="0"/>
                <a:ea typeface="Times" charset="0"/>
                <a:cs typeface="Times New Roman" charset="0"/>
              </a:rPr>
              <a:t> </a:t>
            </a:r>
          </a:p>
          <a:p>
            <a:pPr>
              <a:tabLst>
                <a:tab pos="857250" algn="l"/>
              </a:tabLst>
            </a:pPr>
            <a:r>
              <a:rPr lang="en-US" sz="1200" b="1" dirty="0" smtClean="0">
                <a:effectLst/>
                <a:latin typeface="Times" charset="0"/>
                <a:ea typeface="Times" charset="0"/>
                <a:cs typeface="Times New Roman" charset="0"/>
              </a:rPr>
              <a:t>May 9 	Ch. 10: Biogeography of pelagic habitats </a:t>
            </a:r>
          </a:p>
          <a:p>
            <a:pPr>
              <a:tabLst>
                <a:tab pos="857250" algn="l"/>
              </a:tabLst>
            </a:pPr>
            <a:r>
              <a:rPr lang="en-US" sz="1200" b="1" dirty="0" smtClean="0">
                <a:effectLst/>
                <a:latin typeface="Times" charset="0"/>
                <a:ea typeface="Times" charset="0"/>
                <a:cs typeface="Times New Roman" charset="0"/>
              </a:rPr>
              <a:t>May 11	Ch. 11: Biome and province analysis of the oceans</a:t>
            </a:r>
          </a:p>
          <a:p>
            <a:pPr>
              <a:tabLst>
                <a:tab pos="857250" algn="l"/>
              </a:tabLst>
            </a:pPr>
            <a:r>
              <a:rPr lang="en-US" sz="1200" b="1" dirty="0" smtClean="0">
                <a:effectLst/>
                <a:latin typeface="Times" charset="0"/>
                <a:ea typeface="Times" charset="0"/>
                <a:cs typeface="Times New Roman" charset="0"/>
              </a:rPr>
              <a:t>May 11	Activity 3.1 - Estimating marine primary production</a:t>
            </a:r>
          </a:p>
          <a:p>
            <a:pPr>
              <a:tabLst>
                <a:tab pos="857250" algn="l"/>
              </a:tabLst>
            </a:pPr>
            <a:r>
              <a:rPr lang="en-US" sz="1200" b="1" dirty="0" smtClean="0">
                <a:solidFill>
                  <a:srgbClr val="002060"/>
                </a:solidFill>
                <a:effectLst/>
                <a:latin typeface="Times" charset="0"/>
                <a:ea typeface="Times" charset="0"/>
                <a:cs typeface="Times New Roman" charset="0"/>
              </a:rPr>
              <a:t> 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May 16 	Ch. 13: The fauna of deep-sea sediments 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May 18	Ch. 15: Submarine hydrothermal vents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May 18	Activity 3.2 - Estimating marine primary production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 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May 23	Ch. 12: Adaptive complexes of </a:t>
            </a:r>
            <a:r>
              <a:rPr lang="en-US" sz="1200" dirty="0" err="1" smtClean="0">
                <a:effectLst/>
                <a:latin typeface="Times" charset="0"/>
                <a:ea typeface="Times" charset="0"/>
                <a:cs typeface="Times New Roman" charset="0"/>
              </a:rPr>
              <a:t>meso</a:t>
            </a: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- and bathypelagic organisms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May 25	Ch. 14: Some benthic community ecology (p 335-350 only)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May 25	Activity 3.3 – Estimating marine primary production presentations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	Activity 4 - Ocean iron fertilization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 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May 30	Ch. 16: Ocean ecology and global climate change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June 1	Ch. 17: Fisheries oceanography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June 1	Activity 4 – Ocean iron fertilization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 </a:t>
            </a:r>
          </a:p>
          <a:p>
            <a:pPr>
              <a:tabLst>
                <a:tab pos="857250" algn="l"/>
              </a:tabLst>
            </a:pPr>
            <a:r>
              <a:rPr lang="en-US" sz="1200" dirty="0" smtClean="0">
                <a:effectLst/>
                <a:latin typeface="Times" charset="0"/>
                <a:ea typeface="Times" charset="0"/>
                <a:cs typeface="Times New Roman" charset="0"/>
              </a:rPr>
              <a:t>June 6	Activity 4 - Ocean iron fertilization Presentations</a:t>
            </a:r>
            <a:endParaRPr lang="en-US" sz="1200" dirty="0">
              <a:effectLst/>
              <a:latin typeface="Times" charset="0"/>
              <a:ea typeface="Times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50066" y="6250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>
                <a:latin typeface="Times" charset="0"/>
                <a:ea typeface="Times" charset="0"/>
                <a:cs typeface="Times New Roman" charset="0"/>
              </a:rPr>
              <a:t>Biological Oceanography</a:t>
            </a:r>
            <a:r>
              <a:rPr lang="en-US" sz="6600" b="1" dirty="0">
                <a:latin typeface="Times" charset="0"/>
                <a:ea typeface="Times" charset="0"/>
                <a:cs typeface="Times New Roman" charset="0"/>
              </a:rPr>
              <a:t/>
            </a:r>
            <a:br>
              <a:rPr lang="en-US" sz="6600" b="1" dirty="0">
                <a:latin typeface="Times" charset="0"/>
                <a:ea typeface="Times" charset="0"/>
                <a:cs typeface="Times New Roman" charset="0"/>
              </a:rPr>
            </a:br>
            <a:r>
              <a:rPr lang="en-US" sz="3600" dirty="0">
                <a:latin typeface="Times" charset="0"/>
                <a:ea typeface="Times" charset="0"/>
                <a:cs typeface="Times New Roman" charset="0"/>
              </a:rPr>
              <a:t>ESS 151/251   EARTHSYS 151/251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628649" y="1913055"/>
            <a:ext cx="800498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Lectures</a:t>
            </a:r>
            <a:endParaRPr lang="en-US" sz="2800" dirty="0" smtClean="0"/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Lab/Activities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Monterey Bay Field Trip (Cruise)</a:t>
            </a:r>
          </a:p>
          <a:p>
            <a:r>
              <a:rPr lang="en-US" sz="2800" dirty="0" smtClean="0"/>
              <a:t>Grading</a:t>
            </a:r>
            <a:endParaRPr lang="en-US" sz="2800" dirty="0"/>
          </a:p>
          <a:p>
            <a:pPr marL="342900" indent="-342900">
              <a:buFont typeface="Arial" charset="0"/>
              <a:buChar char="•"/>
            </a:pPr>
            <a:r>
              <a:rPr lang="en-US" sz="2800" dirty="0"/>
              <a:t>Activity 1		</a:t>
            </a:r>
            <a:r>
              <a:rPr lang="en-US" sz="2800" dirty="0" smtClean="0"/>
              <a:t>		5</a:t>
            </a:r>
            <a:r>
              <a:rPr lang="en-US" sz="2800" dirty="0"/>
              <a:t>%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/>
              <a:t>Activity 2, 3, 4	</a:t>
            </a:r>
            <a:r>
              <a:rPr lang="en-US" sz="2800" dirty="0" smtClean="0"/>
              <a:t>		20</a:t>
            </a:r>
            <a:r>
              <a:rPr lang="en-US" sz="2800" dirty="0"/>
              <a:t>%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800" dirty="0"/>
              <a:t>Reading responses 		</a:t>
            </a:r>
            <a:r>
              <a:rPr lang="en-US" sz="2800" dirty="0" smtClean="0"/>
              <a:t>15%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Due 8:00pm night before lecture</a:t>
            </a:r>
          </a:p>
          <a:p>
            <a:endParaRPr lang="en-US" sz="2800" dirty="0"/>
          </a:p>
          <a:p>
            <a:pPr marL="342900" indent="-342900">
              <a:buFont typeface="Arial" charset="0"/>
              <a:buChar char="•"/>
            </a:pPr>
            <a:r>
              <a:rPr lang="en-US" sz="2800" dirty="0"/>
              <a:t>Final 		</a:t>
            </a:r>
            <a:r>
              <a:rPr lang="en-US" sz="2800" dirty="0" smtClean="0"/>
              <a:t>		20%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Final Format-</a:t>
            </a:r>
            <a:r>
              <a:rPr lang="en-US" sz="2800" dirty="0" err="1" smtClean="0"/>
              <a:t>tbd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1409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Biological Oceanography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912" y="194998"/>
            <a:ext cx="2589028" cy="25890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8650" y="1690689"/>
            <a:ext cx="682610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Goal: To describe how the physics (hydrography and light), chemistry (nutrients and salinity) and biology (primary production, food web processes) interact to determine:</a:t>
            </a:r>
          </a:p>
          <a:p>
            <a:pPr marL="285750" indent="-285750">
              <a:buFont typeface="Arial" charset="0"/>
              <a:buChar char="•"/>
            </a:pPr>
            <a:endParaRPr lang="en-US" sz="3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Distributions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Composition (species or biochemical)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Biogeochemical activities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 smtClean="0"/>
              <a:t>Trophic interactions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6827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smtClean="0"/>
              <a:t>Biological Oceanography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912" y="194998"/>
            <a:ext cx="2589028" cy="2589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650" y="1690689"/>
            <a:ext cx="821440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Why is biological oceanography important?</a:t>
            </a:r>
          </a:p>
          <a:p>
            <a:endParaRPr lang="en-US" sz="2400" b="1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Oceanic phytoplankton fix 40-50 </a:t>
            </a:r>
            <a:r>
              <a:rPr lang="en-US" sz="2400" dirty="0" err="1" smtClean="0"/>
              <a:t>Gtons</a:t>
            </a:r>
            <a:r>
              <a:rPr lang="en-US" sz="2400" dirty="0" smtClean="0"/>
              <a:t> C yr</a:t>
            </a:r>
            <a:r>
              <a:rPr lang="en-US" sz="2400" baseline="30000" dirty="0" smtClean="0"/>
              <a:t>-1</a:t>
            </a: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Terrestrial systems fix 50-65 </a:t>
            </a:r>
            <a:r>
              <a:rPr lang="en-US" sz="2400" dirty="0" err="1" smtClean="0"/>
              <a:t>Gton</a:t>
            </a:r>
            <a:r>
              <a:rPr lang="en-US" sz="2400" dirty="0" smtClean="0"/>
              <a:t> C yr</a:t>
            </a:r>
            <a:r>
              <a:rPr lang="en-US" sz="2400" baseline="30000" dirty="0" smtClean="0"/>
              <a:t>-1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Standing stock of phytoplankton 0.3—0.75 </a:t>
            </a:r>
            <a:r>
              <a:rPr lang="en-US" sz="2400" dirty="0" err="1" smtClean="0"/>
              <a:t>Gton</a:t>
            </a:r>
            <a:r>
              <a:rPr lang="en-US" sz="2400" dirty="0" smtClean="0"/>
              <a:t> C, with a turnover of 2-6 days(!)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Terrestrial standing stock 800 </a:t>
            </a:r>
            <a:r>
              <a:rPr lang="en-US" sz="2400" dirty="0" err="1" smtClean="0"/>
              <a:t>Gton</a:t>
            </a:r>
            <a:r>
              <a:rPr lang="en-US" sz="2400" dirty="0" smtClean="0"/>
              <a:t> C, with turnover time of 13-16 </a:t>
            </a:r>
            <a:r>
              <a:rPr lang="en-US" sz="2400" dirty="0" err="1" smtClean="0"/>
              <a:t>yr</a:t>
            </a:r>
            <a:endParaRPr lang="en-US" sz="24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5-25% of protein for food derived from sea, dependent on area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err="1" smtClean="0"/>
              <a:t>Fertilzer</a:t>
            </a:r>
            <a:r>
              <a:rPr lang="en-US" sz="2400" dirty="0" smtClean="0"/>
              <a:t>, poultry food, livestock food, cosmetics, </a:t>
            </a:r>
            <a:r>
              <a:rPr lang="en-US" sz="2400" dirty="0" err="1" smtClean="0"/>
              <a:t>etc</a:t>
            </a:r>
            <a:r>
              <a:rPr lang="is-IS" sz="2400" dirty="0" smtClean="0"/>
              <a:t>…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R</a:t>
            </a:r>
            <a:r>
              <a:rPr lang="is-IS" sz="2400" dirty="0" smtClean="0"/>
              <a:t>egulation of global climate, both evolutionarily and climactically</a:t>
            </a:r>
            <a:r>
              <a:rPr lang="en-US" sz="2400" dirty="0" smtClean="0"/>
              <a:t> </a:t>
            </a:r>
          </a:p>
          <a:p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157502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Biological Oceanography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912" y="194998"/>
            <a:ext cx="2589028" cy="2589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42" y="1489512"/>
            <a:ext cx="5592039" cy="2434736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303461"/>
              </p:ext>
            </p:extLst>
          </p:nvPr>
        </p:nvGraphicFramePr>
        <p:xfrm>
          <a:off x="724343" y="4071646"/>
          <a:ext cx="7886700" cy="2453640"/>
        </p:xfrm>
        <a:graphic>
          <a:graphicData uri="http://schemas.openxmlformats.org/drawingml/2006/table">
            <a:tbl>
              <a:tblPr/>
              <a:tblGrid>
                <a:gridCol w="1971675"/>
                <a:gridCol w="1971675"/>
                <a:gridCol w="1971675"/>
                <a:gridCol w="1971675"/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/>
                      </a:r>
                      <a:br>
                        <a:rPr lang="en-US"/>
                      </a:br>
                      <a:r>
                        <a:rPr lang="en-US"/>
                        <a:t>Ocean</a:t>
                      </a:r>
                    </a:p>
                  </a:txBody>
                  <a:tcPr marL="127000" marR="25400" marT="254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495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Surface Area</a:t>
                      </a:r>
                      <a:br>
                        <a:rPr lang="en-US"/>
                      </a:br>
                      <a:r>
                        <a:rPr lang="en-US"/>
                        <a:t>miles</a:t>
                      </a:r>
                      <a:r>
                        <a:rPr lang="en-US" baseline="30000">
                          <a:effectLst/>
                        </a:rPr>
                        <a:t>2</a:t>
                      </a:r>
                      <a:endParaRPr lang="en-US"/>
                    </a:p>
                  </a:txBody>
                  <a:tcPr marL="127000" marR="25400" marT="254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495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Surface Area</a:t>
                      </a:r>
                      <a:br>
                        <a:rPr lang="en-US" dirty="0"/>
                      </a:br>
                      <a:r>
                        <a:rPr lang="en-US" dirty="0"/>
                        <a:t>kilometers</a:t>
                      </a:r>
                      <a:r>
                        <a:rPr lang="en-US" baseline="30000" dirty="0">
                          <a:effectLst/>
                        </a:rPr>
                        <a:t>2</a:t>
                      </a:r>
                      <a:endParaRPr lang="en-US" dirty="0"/>
                    </a:p>
                  </a:txBody>
                  <a:tcPr marL="127000" marR="25400" marT="254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495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Of all</a:t>
                      </a:r>
                      <a:br>
                        <a:rPr lang="en-US"/>
                      </a:br>
                      <a:r>
                        <a:rPr lang="en-US"/>
                        <a:t>oceans</a:t>
                      </a:r>
                    </a:p>
                  </a:txBody>
                  <a:tcPr marL="127000" marR="25400" marT="254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495ED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Pacific</a:t>
                      </a:r>
                    </a:p>
                  </a:txBody>
                  <a:tcPr marL="127000" marR="25400" marT="254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64,000,000</a:t>
                      </a:r>
                    </a:p>
                  </a:txBody>
                  <a:tcPr marL="127000" marR="25400" marT="254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166,000,000</a:t>
                      </a:r>
                    </a:p>
                  </a:txBody>
                  <a:tcPr marL="127000" marR="25400" marT="254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45.0%</a:t>
                      </a:r>
                    </a:p>
                  </a:txBody>
                  <a:tcPr marL="127000" marR="25400" marT="254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Atlantic</a:t>
                      </a:r>
                    </a:p>
                  </a:txBody>
                  <a:tcPr marL="127000" marR="25400" marT="254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31,600,000</a:t>
                      </a:r>
                    </a:p>
                  </a:txBody>
                  <a:tcPr marL="127000" marR="25400" marT="254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82,000,000</a:t>
                      </a:r>
                    </a:p>
                  </a:txBody>
                  <a:tcPr marL="127000" marR="25400" marT="254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/>
                        <a:t>22.2%</a:t>
                      </a:r>
                    </a:p>
                  </a:txBody>
                  <a:tcPr marL="127000" marR="25400" marT="254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Indian</a:t>
                      </a:r>
                    </a:p>
                  </a:txBody>
                  <a:tcPr marL="127000" marR="25400" marT="254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28,400,000</a:t>
                      </a:r>
                    </a:p>
                  </a:txBody>
                  <a:tcPr marL="127000" marR="25400" marT="254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73,600,000</a:t>
                      </a:r>
                    </a:p>
                  </a:txBody>
                  <a:tcPr marL="127000" marR="25400" marT="254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/>
                        <a:t>20.0%</a:t>
                      </a:r>
                    </a:p>
                  </a:txBody>
                  <a:tcPr marL="127000" marR="25400" marT="254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Southern</a:t>
                      </a:r>
                    </a:p>
                  </a:txBody>
                  <a:tcPr marL="127000" marR="25400" marT="254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13,523,000</a:t>
                      </a:r>
                    </a:p>
                  </a:txBody>
                  <a:tcPr marL="127000" marR="25400" marT="254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35,000,000</a:t>
                      </a:r>
                    </a:p>
                  </a:txBody>
                  <a:tcPr marL="127000" marR="25400" marT="254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/>
                        <a:t>9.5%</a:t>
                      </a:r>
                    </a:p>
                  </a:txBody>
                  <a:tcPr marL="127000" marR="25400" marT="254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Arctic</a:t>
                      </a:r>
                    </a:p>
                  </a:txBody>
                  <a:tcPr marL="127000" marR="25400" marT="254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4,700,000</a:t>
                      </a:r>
                    </a:p>
                  </a:txBody>
                  <a:tcPr marL="127000" marR="25400" marT="254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12,173,000</a:t>
                      </a:r>
                    </a:p>
                  </a:txBody>
                  <a:tcPr marL="127000" marR="25400" marT="254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3.3%</a:t>
                      </a:r>
                    </a:p>
                  </a:txBody>
                  <a:tcPr marL="127000" marR="25400" marT="254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898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0" y="1712237"/>
            <a:ext cx="5127064" cy="3429000"/>
            <a:chOff x="155575" y="161925"/>
            <a:chExt cx="6635750" cy="4438015"/>
          </a:xfrm>
        </p:grpSpPr>
        <p:grpSp>
          <p:nvGrpSpPr>
            <p:cNvPr id="42" name="Group 41"/>
            <p:cNvGrpSpPr/>
            <p:nvPr/>
          </p:nvGrpSpPr>
          <p:grpSpPr>
            <a:xfrm>
              <a:off x="155575" y="161925"/>
              <a:ext cx="6635750" cy="4438015"/>
              <a:chOff x="546100" y="581025"/>
              <a:chExt cx="6635750" cy="443801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t="1176"/>
              <a:stretch/>
            </p:blipFill>
            <p:spPr>
              <a:xfrm>
                <a:off x="546100" y="751840"/>
                <a:ext cx="6635750" cy="4267200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1964719" y="4248150"/>
                <a:ext cx="4388456" cy="4631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1964719" y="4244538"/>
                <a:ext cx="4304504" cy="276999"/>
                <a:chOff x="1964719" y="4711263"/>
                <a:chExt cx="4304504" cy="276999"/>
              </a:xfrm>
            </p:grpSpPr>
            <p:sp>
              <p:nvSpPr>
                <p:cNvPr id="4" name="TextBox 3"/>
                <p:cNvSpPr txBox="1"/>
                <p:nvPr/>
              </p:nvSpPr>
              <p:spPr>
                <a:xfrm>
                  <a:off x="1964719" y="4711263"/>
                  <a:ext cx="59503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0.1µm</a:t>
                  </a:r>
                  <a:endParaRPr lang="en-US" sz="1200" b="1" dirty="0"/>
                </a:p>
              </p:txBody>
            </p:sp>
            <p:sp>
              <p:nvSpPr>
                <p:cNvPr id="5" name="TextBox 4"/>
                <p:cNvSpPr txBox="1"/>
                <p:nvPr/>
              </p:nvSpPr>
              <p:spPr>
                <a:xfrm>
                  <a:off x="2480487" y="4711263"/>
                  <a:ext cx="47481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/>
                    <a:t>1</a:t>
                  </a:r>
                  <a:r>
                    <a:rPr lang="en-US" sz="1200" b="1" smtClean="0"/>
                    <a:t>µm</a:t>
                  </a:r>
                  <a:endParaRPr lang="en-US" sz="1200" b="1" dirty="0"/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2926924" y="4711263"/>
                  <a:ext cx="55335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smtClean="0"/>
                    <a:t>10µm</a:t>
                  </a:r>
                  <a:endParaRPr lang="en-US" sz="1200" b="1" dirty="0"/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3404390" y="4711263"/>
                  <a:ext cx="63190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100µm</a:t>
                  </a:r>
                  <a:endParaRPr lang="en-US" sz="1200" b="1" dirty="0"/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3960521" y="4711263"/>
                  <a:ext cx="51328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smtClean="0"/>
                    <a:t>1mm</a:t>
                  </a:r>
                  <a:endParaRPr lang="en-US" sz="1200" b="1" dirty="0"/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4421802" y="4711263"/>
                  <a:ext cx="45236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smtClean="0"/>
                    <a:t>1cm</a:t>
                  </a:r>
                  <a:endParaRPr lang="en-US" sz="1200" b="1" dirty="0"/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4833602" y="4711263"/>
                  <a:ext cx="53091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10cm</a:t>
                  </a:r>
                  <a:endParaRPr lang="en-US" sz="1200" b="1" dirty="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5336412" y="4711263"/>
                  <a:ext cx="38824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smtClean="0"/>
                    <a:t>1m</a:t>
                  </a:r>
                  <a:endParaRPr lang="en-US" sz="1200" b="1" dirty="0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5802429" y="4711263"/>
                  <a:ext cx="4667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10m</a:t>
                  </a:r>
                  <a:endParaRPr lang="en-US" sz="1200" b="1" dirty="0"/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1885950" y="4095750"/>
                <a:ext cx="4572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1885950" y="876300"/>
                <a:ext cx="0" cy="322897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/>
              <p:cNvSpPr/>
              <p:nvPr/>
            </p:nvSpPr>
            <p:spPr>
              <a:xfrm>
                <a:off x="857250" y="581025"/>
                <a:ext cx="942975" cy="38986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1193561" y="877263"/>
                <a:ext cx="546945" cy="3089462"/>
                <a:chOff x="225863" y="877263"/>
                <a:chExt cx="546945" cy="3089462"/>
              </a:xfrm>
            </p:grpSpPr>
            <p:sp>
              <p:nvSpPr>
                <p:cNvPr id="33" name="TextBox 32"/>
                <p:cNvSpPr txBox="1"/>
                <p:nvPr/>
              </p:nvSpPr>
              <p:spPr>
                <a:xfrm>
                  <a:off x="225863" y="3358713"/>
                  <a:ext cx="51007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1min</a:t>
                  </a:r>
                  <a:endParaRPr lang="en-US" sz="1200" b="1" dirty="0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225863" y="3662026"/>
                  <a:ext cx="465192" cy="3046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1sec</a:t>
                  </a:r>
                  <a:endParaRPr lang="en-US" sz="1200" b="1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225863" y="3006288"/>
                  <a:ext cx="40107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1hr</a:t>
                  </a:r>
                  <a:endParaRPr lang="en-US" sz="1200" b="1" dirty="0"/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225863" y="2657336"/>
                  <a:ext cx="34657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smtClean="0"/>
                    <a:t>1d</a:t>
                  </a:r>
                  <a:endParaRPr lang="en-US" sz="1200" b="1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225863" y="2306398"/>
                  <a:ext cx="45236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1wk</a:t>
                  </a:r>
                  <a:endParaRPr lang="en-US" sz="1200" b="1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225863" y="1973898"/>
                  <a:ext cx="47160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smtClean="0"/>
                    <a:t>1mo</a:t>
                  </a:r>
                  <a:endParaRPr lang="en-US" sz="1200" b="1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225863" y="1622960"/>
                  <a:ext cx="3898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1yr</a:t>
                  </a:r>
                  <a:endParaRPr lang="en-US" sz="1200" b="1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225863" y="1227535"/>
                  <a:ext cx="46839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10yr</a:t>
                  </a:r>
                  <a:endParaRPr lang="en-US" sz="1200" b="1" dirty="0"/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225863" y="877263"/>
                  <a:ext cx="54694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100yr</a:t>
                  </a:r>
                  <a:endParaRPr lang="en-US" sz="1200" b="1" dirty="0"/>
                </a:p>
              </p:txBody>
            </p:sp>
          </p:grpSp>
        </p:grpSp>
        <p:sp>
          <p:nvSpPr>
            <p:cNvPr id="43" name="TextBox 42"/>
            <p:cNvSpPr txBox="1"/>
            <p:nvPr/>
          </p:nvSpPr>
          <p:spPr>
            <a:xfrm>
              <a:off x="3013865" y="4120336"/>
              <a:ext cx="1437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Spatial Scales</a:t>
              </a:r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 rot="16200000">
              <a:off x="-298218" y="1887021"/>
              <a:ext cx="1682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Temporal Scales</a:t>
              </a:r>
              <a:endParaRPr lang="en-US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685927" y="755072"/>
            <a:ext cx="7589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What’s in the water (Viruses, Bacteria, Archaea, Phytoplankton, Zooplankton, Nekton-Fish, Marine Mammals)</a:t>
            </a:r>
            <a:endParaRPr lang="en-US" b="1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378" y="1331083"/>
            <a:ext cx="4382868" cy="47240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00256" y="6169308"/>
            <a:ext cx="6774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not separate biology from the physical </a:t>
            </a:r>
            <a:r>
              <a:rPr lang="en-US" smtClean="0"/>
              <a:t>and chemical environment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6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Biological Oceanography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912" y="194998"/>
            <a:ext cx="2589028" cy="2589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2826" y="2291787"/>
            <a:ext cx="777818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Light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Provides energy for almost all marine food webs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Provides energy (heat) that helps stabilize/stratify surface layer of the ocean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The submarine light field is strongly influenced by constituents in water (</a:t>
            </a:r>
            <a:r>
              <a:rPr lang="en-US" sz="2000" b="1" dirty="0" err="1" smtClean="0"/>
              <a:t>absorbtion</a:t>
            </a:r>
            <a:r>
              <a:rPr lang="en-US" sz="2000" b="1" dirty="0" smtClean="0"/>
              <a:t>, scattering, fluorescence, bioluminescence)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2826" y="4682191"/>
            <a:ext cx="52572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How does light effect marine life?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Irradiance and photosynthesis</a:t>
            </a:r>
          </a:p>
          <a:p>
            <a:r>
              <a:rPr lang="en-US" b="1" dirty="0"/>
              <a:t> 	</a:t>
            </a:r>
            <a:r>
              <a:rPr lang="en-US" b="1" dirty="0" smtClean="0"/>
              <a:t>Importance of quantity and spectral quality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Inhibition of biogeochemical transformations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Effects on trophic interactions</a:t>
            </a:r>
          </a:p>
        </p:txBody>
      </p:sp>
    </p:spTree>
    <p:extLst>
      <p:ext uri="{BB962C8B-B14F-4D97-AF65-F5344CB8AC3E}">
        <p14:creationId xmlns:p14="http://schemas.microsoft.com/office/powerpoint/2010/main" val="205126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Biological Oceanography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912" y="194998"/>
            <a:ext cx="2589028" cy="2589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494" y="1690689"/>
            <a:ext cx="777818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Primary Productivity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b="1" dirty="0" smtClean="0"/>
              <a:t>Phytoplankton Growth</a:t>
            </a:r>
          </a:p>
          <a:p>
            <a:pPr lvl="1"/>
            <a:r>
              <a:rPr lang="en-US" sz="2000" b="1" dirty="0" smtClean="0"/>
              <a:t>Algal photosynthesis</a:t>
            </a:r>
          </a:p>
          <a:p>
            <a:pPr lvl="1"/>
            <a:r>
              <a:rPr lang="en-US" sz="2000" b="1" dirty="0" smtClean="0"/>
              <a:t>Light and nutrients</a:t>
            </a:r>
          </a:p>
          <a:p>
            <a:pPr lvl="1"/>
            <a:r>
              <a:rPr lang="en-US" sz="2000" b="1" dirty="0" smtClean="0"/>
              <a:t>Loss processes (grazing, viruses,</a:t>
            </a:r>
          </a:p>
          <a:p>
            <a:pPr lvl="1"/>
            <a:r>
              <a:rPr lang="en-US" sz="2000" b="1" dirty="0" smtClean="0"/>
              <a:t>programmed cell death)</a:t>
            </a:r>
          </a:p>
          <a:p>
            <a:pPr lvl="1"/>
            <a:endParaRPr lang="en-US" sz="2000" b="1" dirty="0"/>
          </a:p>
          <a:p>
            <a:pPr marL="354013" lvl="1" indent="-342900">
              <a:buFont typeface="Arial" charset="0"/>
              <a:buChar char="•"/>
            </a:pPr>
            <a:r>
              <a:rPr lang="en-US" sz="2000" b="1" dirty="0" smtClean="0"/>
              <a:t>Biogeochemical Cycles</a:t>
            </a:r>
          </a:p>
          <a:p>
            <a:pPr marL="468313" lvl="2"/>
            <a:r>
              <a:rPr lang="en-US" sz="2000" b="1" dirty="0" smtClean="0"/>
              <a:t>Nitrogen cycle, Fe cycle</a:t>
            </a:r>
          </a:p>
          <a:p>
            <a:pPr marL="468313" lvl="2"/>
            <a:r>
              <a:rPr lang="en-US" sz="2000" b="1" dirty="0" smtClean="0"/>
              <a:t>Flux of carbon</a:t>
            </a:r>
          </a:p>
          <a:p>
            <a:pPr marL="468313" lvl="2"/>
            <a:endParaRPr lang="en-US" sz="2000" b="1" dirty="0"/>
          </a:p>
          <a:p>
            <a:pPr marL="354013" lvl="2" indent="-342900">
              <a:buFont typeface="Arial" charset="0"/>
              <a:buChar char="•"/>
            </a:pPr>
            <a:r>
              <a:rPr lang="en-US" sz="2000" b="1" dirty="0" smtClean="0"/>
              <a:t>Fate of primary production in upper ocean</a:t>
            </a:r>
          </a:p>
          <a:p>
            <a:pPr marL="460375" lvl="2"/>
            <a:r>
              <a:rPr lang="en-US" sz="2000" b="1" dirty="0" smtClean="0"/>
              <a:t>Food web processes</a:t>
            </a:r>
          </a:p>
          <a:p>
            <a:pPr marL="460375" lvl="2"/>
            <a:r>
              <a:rPr lang="en-US" sz="2000" b="1" dirty="0" smtClean="0"/>
              <a:t>microbial loop</a:t>
            </a:r>
          </a:p>
          <a:p>
            <a:pPr lvl="1"/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421" y="2833485"/>
            <a:ext cx="3877519" cy="20473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621" y="4913453"/>
            <a:ext cx="2592729" cy="194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7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3594</TotalTime>
  <Words>505</Words>
  <Application>Microsoft Macintosh PowerPoint</Application>
  <PresentationFormat>On-screen Show (4:3)</PresentationFormat>
  <Paragraphs>192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Calibri Light</vt:lpstr>
      <vt:lpstr>Times</vt:lpstr>
      <vt:lpstr>Times New Roman</vt:lpstr>
      <vt:lpstr>Arial</vt:lpstr>
      <vt:lpstr>Office Theme</vt:lpstr>
      <vt:lpstr>Biological Oceanography ESS 151/251   EARTHSYS 151/251 </vt:lpstr>
      <vt:lpstr>PowerPoint Presentation</vt:lpstr>
      <vt:lpstr>Biological Oceanography ESS 151/251   EARTHSYS 151/251</vt:lpstr>
      <vt:lpstr>Biological Oceanography</vt:lpstr>
      <vt:lpstr>Biological Oceanography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Biological Oceanography ESS 151/251   EARTHSYS 151/251 </dc:title>
  <dc:creator>Matthew Mills</dc:creator>
  <cp:lastModifiedBy>Matthew Mills</cp:lastModifiedBy>
  <cp:revision>31</cp:revision>
  <dcterms:created xsi:type="dcterms:W3CDTF">2017-03-17T20:50:07Z</dcterms:created>
  <dcterms:modified xsi:type="dcterms:W3CDTF">2017-04-04T18:31:06Z</dcterms:modified>
</cp:coreProperties>
</file>