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75" r:id="rId4"/>
    <p:sldId id="259" r:id="rId5"/>
    <p:sldId id="289" r:id="rId6"/>
    <p:sldId id="260" r:id="rId7"/>
    <p:sldId id="290" r:id="rId8"/>
    <p:sldId id="285" r:id="rId9"/>
    <p:sldId id="271" r:id="rId10"/>
    <p:sldId id="265" r:id="rId11"/>
    <p:sldId id="269" r:id="rId12"/>
    <p:sldId id="282" r:id="rId13"/>
    <p:sldId id="281" r:id="rId14"/>
    <p:sldId id="283" r:id="rId15"/>
    <p:sldId id="278" r:id="rId16"/>
    <p:sldId id="279" r:id="rId17"/>
    <p:sldId id="272" r:id="rId18"/>
    <p:sldId id="261" r:id="rId19"/>
    <p:sldId id="273" r:id="rId20"/>
    <p:sldId id="276" r:id="rId21"/>
    <p:sldId id="28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66"/>
    <p:restoredTop sz="92260" autoAdjust="0"/>
  </p:normalViewPr>
  <p:slideViewPr>
    <p:cSldViewPr snapToGrid="0" snapToObjects="1">
      <p:cViewPr varScale="1">
        <p:scale>
          <a:sx n="108" d="100"/>
          <a:sy n="108" d="100"/>
        </p:scale>
        <p:origin x="192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E97D-FB28-0946-8142-9BBC1B290DC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RADAR</a:t>
            </a:r>
            <a:br>
              <a:rPr lang="en-US" dirty="0"/>
            </a:br>
            <a:r>
              <a:rPr lang="en-US" dirty="0"/>
              <a:t>Altimetry &amp; </a:t>
            </a:r>
            <a:r>
              <a:rPr lang="en-US" dirty="0" err="1"/>
              <a:t>Scatterometry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EX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7" y="0"/>
            <a:ext cx="51510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4435" y="872435"/>
            <a:ext cx="3500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Lifetime			1992-2006</a:t>
            </a:r>
          </a:p>
          <a:p>
            <a:r>
              <a:rPr lang="en-US" dirty="0">
                <a:latin typeface="Arial"/>
                <a:cs typeface="Arial"/>
              </a:rPr>
              <a:t>Altitude			1335 km</a:t>
            </a:r>
          </a:p>
          <a:p>
            <a:r>
              <a:rPr lang="en-US" dirty="0">
                <a:latin typeface="Arial"/>
                <a:cs typeface="Arial"/>
              </a:rPr>
              <a:t>Pulse length		3.125 </a:t>
            </a:r>
            <a:r>
              <a:rPr lang="en-US" dirty="0" err="1">
                <a:latin typeface="Arial"/>
                <a:cs typeface="Arial"/>
              </a:rPr>
              <a:t>nsec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Repeat time		9.9156 days</a:t>
            </a:r>
          </a:p>
          <a:p>
            <a:r>
              <a:rPr lang="en-US" dirty="0">
                <a:latin typeface="Arial"/>
                <a:cs typeface="Arial"/>
              </a:rPr>
              <a:t>Resolution		25 km</a:t>
            </a:r>
          </a:p>
          <a:p>
            <a:r>
              <a:rPr lang="en-US" dirty="0">
                <a:latin typeface="Arial"/>
                <a:cs typeface="Arial"/>
              </a:rPr>
              <a:t>Frequency		13.65 GHz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Follow-on Missions</a:t>
            </a:r>
          </a:p>
          <a:p>
            <a:r>
              <a:rPr lang="en-US" dirty="0">
                <a:latin typeface="Arial"/>
                <a:cs typeface="Arial"/>
              </a:rPr>
              <a:t>Jason-1			2001</a:t>
            </a:r>
          </a:p>
          <a:p>
            <a:r>
              <a:rPr lang="en-US" dirty="0">
                <a:latin typeface="Arial"/>
                <a:cs typeface="Arial"/>
              </a:rPr>
              <a:t>Jason-2			2008</a:t>
            </a:r>
          </a:p>
          <a:p>
            <a:r>
              <a:rPr lang="en-US" dirty="0">
                <a:latin typeface="Arial"/>
                <a:cs typeface="Arial"/>
              </a:rPr>
              <a:t>Jason-3			2013</a:t>
            </a:r>
          </a:p>
        </p:txBody>
      </p:sp>
    </p:spTree>
    <p:extLst>
      <p:ext uri="{BB962C8B-B14F-4D97-AF65-F5344CB8AC3E}">
        <p14:creationId xmlns:p14="http://schemas.microsoft.com/office/powerpoint/2010/main" val="164798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iod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60"/>
            <a:ext cx="9144000" cy="423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1" y="4374461"/>
            <a:ext cx="3500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	Ocean</a:t>
            </a:r>
          </a:p>
          <a:p>
            <a:r>
              <a:rPr lang="en-US" dirty="0">
                <a:latin typeface="Arial"/>
                <a:cs typeface="Arial"/>
              </a:rPr>
              <a:t>2	Reference ellipsoid</a:t>
            </a:r>
          </a:p>
          <a:p>
            <a:r>
              <a:rPr lang="en-US" dirty="0">
                <a:latin typeface="Arial"/>
                <a:cs typeface="Arial"/>
              </a:rPr>
              <a:t>3	Local plumb line	</a:t>
            </a:r>
          </a:p>
          <a:p>
            <a:r>
              <a:rPr lang="en-US" dirty="0">
                <a:latin typeface="Arial"/>
                <a:cs typeface="Arial"/>
              </a:rPr>
              <a:t>4	Continent</a:t>
            </a:r>
          </a:p>
          <a:p>
            <a:r>
              <a:rPr lang="en-US" dirty="0">
                <a:latin typeface="Arial"/>
                <a:cs typeface="Arial"/>
              </a:rPr>
              <a:t>5	Geoid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944" y="4974625"/>
            <a:ext cx="60834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- Geoid height given relative to reference ellipsoid</a:t>
            </a:r>
          </a:p>
          <a:p>
            <a:r>
              <a:rPr lang="en-US" dirty="0">
                <a:latin typeface="Arial"/>
                <a:cs typeface="Arial"/>
              </a:rPr>
              <a:t>- Reference ellipsoid is best fit to geoid</a:t>
            </a:r>
          </a:p>
          <a:p>
            <a:r>
              <a:rPr lang="en-US" dirty="0">
                <a:latin typeface="Arial"/>
                <a:cs typeface="Arial"/>
              </a:rPr>
              <a:t>- Sea surface height measured relative to geoid (&lt;100 m)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Using a sphere would result in height differences between geoid as large as 20 km due to equatorial bulge</a:t>
            </a:r>
          </a:p>
        </p:txBody>
      </p:sp>
    </p:spTree>
    <p:extLst>
      <p:ext uri="{BB962C8B-B14F-4D97-AF65-F5344CB8AC3E}">
        <p14:creationId xmlns:p14="http://schemas.microsoft.com/office/powerpoint/2010/main" val="121125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ex_orb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738632"/>
            <a:ext cx="7426960" cy="594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" y="16894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Instead of the GEOID, measurements can be made relative to repeated orbits</a:t>
            </a:r>
          </a:p>
        </p:txBody>
      </p:sp>
    </p:spTree>
    <p:extLst>
      <p:ext uri="{BB962C8B-B14F-4D97-AF65-F5344CB8AC3E}">
        <p14:creationId xmlns:p14="http://schemas.microsoft.com/office/powerpoint/2010/main" val="110828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6062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Scatterometry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7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7885" y="134849"/>
            <a:ext cx="8157237" cy="674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Scatterometers</a:t>
            </a:r>
            <a:r>
              <a:rPr lang="en-US" sz="1600" dirty="0"/>
              <a:t> and their characteristics</a:t>
            </a:r>
          </a:p>
          <a:p>
            <a:endParaRPr lang="en-US" sz="1600" dirty="0"/>
          </a:p>
          <a:p>
            <a:r>
              <a:rPr lang="en-US" sz="1600" dirty="0" err="1"/>
              <a:t>Scatterometer</a:t>
            </a:r>
            <a:r>
              <a:rPr lang="en-US" sz="1600" dirty="0"/>
              <a:t>	Period		Spatial		Scan				Operational	</a:t>
            </a:r>
          </a:p>
          <a:p>
            <a:r>
              <a:rPr lang="en-US" sz="1600" u="sng" dirty="0"/>
              <a:t>			in Service		Resolution		Characteristics		Frequency</a:t>
            </a:r>
          </a:p>
          <a:p>
            <a:r>
              <a:rPr lang="en-US" sz="1600" dirty="0" err="1"/>
              <a:t>SeaSat</a:t>
            </a:r>
            <a:r>
              <a:rPr lang="en-US" sz="1600" dirty="0"/>
              <a:t>-A 		July 7, 1978– 	50 km with	two sided,			Ku band</a:t>
            </a:r>
          </a:p>
          <a:p>
            <a:r>
              <a:rPr lang="en-US" sz="1600" dirty="0"/>
              <a:t>			Oct 10, 1978	100 km spacing	double swath		(14.6 GHz)</a:t>
            </a:r>
          </a:p>
          <a:p>
            <a:endParaRPr lang="en-US" sz="1600" dirty="0"/>
          </a:p>
          <a:p>
            <a:r>
              <a:rPr lang="en-US" sz="1600" dirty="0"/>
              <a:t>ERS-1 		July 1991 –	50 km		one sided,			C band</a:t>
            </a:r>
          </a:p>
          <a:p>
            <a:r>
              <a:rPr lang="en-US" sz="1600" dirty="0"/>
              <a:t>			May 21, 1997				single swath		(5.3 GHz)</a:t>
            </a:r>
          </a:p>
          <a:p>
            <a:endParaRPr lang="en-US" sz="1600" dirty="0"/>
          </a:p>
          <a:p>
            <a:r>
              <a:rPr lang="en-US" sz="1600" dirty="0"/>
              <a:t>ERS-2 		May 21, 1997– 	50 km		one sided,			C band</a:t>
            </a:r>
          </a:p>
          <a:p>
            <a:r>
              <a:rPr lang="en-US" sz="1600" dirty="0"/>
              <a:t>			Current					single swath		(5.3 GHz)</a:t>
            </a:r>
          </a:p>
          <a:p>
            <a:endParaRPr lang="en-US" sz="1600" dirty="0"/>
          </a:p>
          <a:p>
            <a:r>
              <a:rPr lang="en-US" sz="1600" dirty="0"/>
              <a:t>NSCAT		Sep 15, 1996 – 	25 km, and		two sided,			Ku band</a:t>
            </a:r>
          </a:p>
          <a:p>
            <a:r>
              <a:rPr lang="en-US" sz="1600" dirty="0"/>
              <a:t>			Jun 30,1997	50 km		double swath		(13.995 GHz)</a:t>
            </a:r>
          </a:p>
          <a:p>
            <a:endParaRPr lang="en-US" sz="1600" dirty="0"/>
          </a:p>
          <a:p>
            <a:r>
              <a:rPr lang="en-US" sz="1600" dirty="0" err="1"/>
              <a:t>SeaWinds</a:t>
            </a:r>
            <a:r>
              <a:rPr lang="en-US" sz="1600" dirty="0"/>
              <a:t> on 	Jul 19, 1999 -	25 km		conical scan,		Ku band</a:t>
            </a:r>
          </a:p>
          <a:p>
            <a:r>
              <a:rPr lang="en-US" sz="1600" dirty="0" err="1"/>
              <a:t>QuikSCAT</a:t>
            </a:r>
            <a:r>
              <a:rPr lang="en-US" sz="1600" dirty="0"/>
              <a:t>		Nov 23, 2009				one wide swath		(13.995 GHz)</a:t>
            </a:r>
          </a:p>
          <a:p>
            <a:endParaRPr lang="en-US" sz="1600" dirty="0"/>
          </a:p>
          <a:p>
            <a:r>
              <a:rPr lang="en-US" sz="1600" dirty="0" err="1"/>
              <a:t>SeaWinds</a:t>
            </a:r>
            <a:r>
              <a:rPr lang="en-US" sz="1600" dirty="0"/>
              <a:t> on 	Apr 10, 2003	25 x 6 km		conical scan		Ku band</a:t>
            </a:r>
          </a:p>
          <a:p>
            <a:r>
              <a:rPr lang="en-US" sz="1600" dirty="0"/>
              <a:t>ADEOS II		Oct 24, 2003				one wide swath		(13.995 GHz)</a:t>
            </a:r>
          </a:p>
          <a:p>
            <a:endParaRPr lang="en-US" sz="1600" dirty="0"/>
          </a:p>
          <a:p>
            <a:r>
              <a:rPr lang="en-US" sz="1600" dirty="0"/>
              <a:t>ASCAT		May 2007-		50 km		conical scan		C band</a:t>
            </a:r>
          </a:p>
          <a:p>
            <a:r>
              <a:rPr lang="en-US" sz="1600" dirty="0"/>
              <a:t>			Current					one wide swath		(5.255 GHz)</a:t>
            </a:r>
          </a:p>
          <a:p>
            <a:endParaRPr lang="en-US" sz="1600" dirty="0"/>
          </a:p>
          <a:p>
            <a:r>
              <a:rPr lang="en-US" sz="1600" dirty="0" err="1"/>
              <a:t>RapidScat</a:t>
            </a:r>
            <a:r>
              <a:rPr lang="en-US" sz="1600" dirty="0"/>
              <a:t> on	Sep 20, 2014-	16 km		conical scan		Ku band</a:t>
            </a:r>
          </a:p>
          <a:p>
            <a:r>
              <a:rPr lang="en-US" sz="1600" dirty="0"/>
              <a:t>Int. Space Sta.	Current					1000 km swath		(13.4 GHz)		</a:t>
            </a:r>
          </a:p>
        </p:txBody>
      </p:sp>
    </p:spTree>
    <p:extLst>
      <p:ext uri="{BB962C8B-B14F-4D97-AF65-F5344CB8AC3E}">
        <p14:creationId xmlns:p14="http://schemas.microsoft.com/office/powerpoint/2010/main" val="9214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ometer swath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4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0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F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05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1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section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12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216" y="5442235"/>
            <a:ext cx="416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Four different viewing angles</a:t>
            </a:r>
          </a:p>
        </p:txBody>
      </p:sp>
    </p:spTree>
    <p:extLst>
      <p:ext uri="{BB962C8B-B14F-4D97-AF65-F5344CB8AC3E}">
        <p14:creationId xmlns:p14="http://schemas.microsoft.com/office/powerpoint/2010/main" val="35679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1-02-08 at 3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0" y="381000"/>
            <a:ext cx="815420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iguitie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699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iguitie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69902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17440" y="5069840"/>
            <a:ext cx="680720" cy="68072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ckscat wind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2-08 at 3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0" y="381000"/>
            <a:ext cx="8154202" cy="6477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46512" y="39809"/>
            <a:ext cx="3307759" cy="3143653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6967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5CDDE95-A182-338F-790D-B563F62B8EE5}"/>
              </a:ext>
            </a:extLst>
          </p:cNvPr>
          <p:cNvSpPr/>
          <p:nvPr/>
        </p:nvSpPr>
        <p:spPr>
          <a:xfrm>
            <a:off x="2812070" y="486888"/>
            <a:ext cx="2044937" cy="100609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FD0037-EE30-0E8C-7E54-6E0EA6C05258}"/>
              </a:ext>
            </a:extLst>
          </p:cNvPr>
          <p:cNvSpPr/>
          <p:nvPr/>
        </p:nvSpPr>
        <p:spPr>
          <a:xfrm>
            <a:off x="3607716" y="1436914"/>
            <a:ext cx="2044937" cy="100609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39" y="482673"/>
            <a:ext cx="432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Range resolution – examples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Rr = </a:t>
            </a:r>
            <a:r>
              <a:rPr lang="en-US" sz="2400" dirty="0">
                <a:latin typeface="Symbol" pitchFamily="2" charset="2"/>
                <a:cs typeface="Arial"/>
              </a:rPr>
              <a:t>t</a:t>
            </a:r>
            <a:r>
              <a:rPr lang="en-US" sz="2400" dirty="0">
                <a:latin typeface="Arial"/>
                <a:cs typeface="Arial"/>
              </a:rPr>
              <a:t> c/2cos(</a:t>
            </a:r>
            <a:r>
              <a:rPr lang="en-US" sz="2400" dirty="0">
                <a:latin typeface="Symbol" pitchFamily="2" charset="2"/>
                <a:cs typeface="Arial"/>
              </a:rPr>
              <a:t>g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758" y="0"/>
            <a:ext cx="4223085" cy="43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8" t="5555" r="6472" b="14948"/>
          <a:stretch/>
        </p:blipFill>
        <p:spPr>
          <a:xfrm rot="21540000">
            <a:off x="1475160" y="908117"/>
            <a:ext cx="5977466" cy="5451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DB9D0-D6E1-BE33-F252-DAA1BF659419}"/>
              </a:ext>
            </a:extLst>
          </p:cNvPr>
          <p:cNvSpPr txBox="1"/>
          <p:nvPr/>
        </p:nvSpPr>
        <p:spPr>
          <a:xfrm>
            <a:off x="560039" y="482673"/>
            <a:ext cx="833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Azimuth resolution</a:t>
            </a:r>
          </a:p>
        </p:txBody>
      </p:sp>
    </p:spTree>
    <p:extLst>
      <p:ext uri="{BB962C8B-B14F-4D97-AF65-F5344CB8AC3E}">
        <p14:creationId xmlns:p14="http://schemas.microsoft.com/office/powerpoint/2010/main" val="278868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39" y="482673"/>
            <a:ext cx="833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Azimuth resolution – examples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Ra = (0.7)(S)(</a:t>
            </a:r>
            <a:r>
              <a:rPr lang="en-US" sz="2400" dirty="0">
                <a:latin typeface="Symbol" pitchFamily="2" charset="2"/>
                <a:cs typeface="Arial"/>
              </a:rPr>
              <a:t>l</a:t>
            </a:r>
            <a:r>
              <a:rPr lang="en-US" sz="2400" dirty="0">
                <a:latin typeface="Arial"/>
                <a:cs typeface="Arial"/>
              </a:rPr>
              <a:t>)/D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8" t="5554" r="6472" b="14674"/>
          <a:stretch/>
        </p:blipFill>
        <p:spPr>
          <a:xfrm rot="21540000">
            <a:off x="5005383" y="35360"/>
            <a:ext cx="4084912" cy="37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9218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Altimetry</a:t>
            </a:r>
          </a:p>
        </p:txBody>
      </p:sp>
    </p:spTree>
    <p:extLst>
      <p:ext uri="{BB962C8B-B14F-4D97-AF65-F5344CB8AC3E}">
        <p14:creationId xmlns:p14="http://schemas.microsoft.com/office/powerpoint/2010/main" val="221383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les-TOPE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160735"/>
            <a:ext cx="8307421" cy="66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517</Words>
  <Application>Microsoft Macintosh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RADAR Altimetry &amp; Scatterometry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satellites work? Satellites, sensors, orbits, and angles</dc:title>
  <dc:creator>Kevin/Arrigo</dc:creator>
  <cp:lastModifiedBy>Kevin Robert Arrigo</cp:lastModifiedBy>
  <cp:revision>53</cp:revision>
  <cp:lastPrinted>2019-02-05T00:13:38Z</cp:lastPrinted>
  <dcterms:created xsi:type="dcterms:W3CDTF">2012-08-27T18:32:45Z</dcterms:created>
  <dcterms:modified xsi:type="dcterms:W3CDTF">2023-02-06T23:57:52Z</dcterms:modified>
</cp:coreProperties>
</file>