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62" r:id="rId9"/>
    <p:sldId id="263" r:id="rId10"/>
    <p:sldId id="264" r:id="rId11"/>
    <p:sldId id="265" r:id="rId12"/>
    <p:sldId id="266" r:id="rId13"/>
    <p:sldId id="276" r:id="rId14"/>
    <p:sldId id="267" r:id="rId15"/>
    <p:sldId id="268" r:id="rId16"/>
    <p:sldId id="277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02" autoAdjust="0"/>
    <p:restoredTop sz="92260" autoAdjust="0"/>
  </p:normalViewPr>
  <p:slideViewPr>
    <p:cSldViewPr snapToGrid="0" snapToObjects="1">
      <p:cViewPr varScale="1">
        <p:scale>
          <a:sx n="124" d="100"/>
          <a:sy n="124" d="100"/>
        </p:scale>
        <p:origin x="188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97D-FB28-0946-8142-9BBC1B290DCB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5138-8EAF-7E49-BB88-7B71B0F3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7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97D-FB28-0946-8142-9BBC1B290DCB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5138-8EAF-7E49-BB88-7B71B0F3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97D-FB28-0946-8142-9BBC1B290DCB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5138-8EAF-7E49-BB88-7B71B0F3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0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97D-FB28-0946-8142-9BBC1B290DCB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5138-8EAF-7E49-BB88-7B71B0F3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1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97D-FB28-0946-8142-9BBC1B290DCB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5138-8EAF-7E49-BB88-7B71B0F3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4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97D-FB28-0946-8142-9BBC1B290DCB}" type="datetimeFigureOut">
              <a:rPr lang="en-US" smtClean="0"/>
              <a:t>1/11/23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5138-8EAF-7E49-BB88-7B71B0F3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2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97D-FB28-0946-8142-9BBC1B290DCB}" type="datetimeFigureOut">
              <a:rPr lang="en-US" smtClean="0"/>
              <a:t>1/11/23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5138-8EAF-7E49-BB88-7B71B0F3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88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97D-FB28-0946-8142-9BBC1B290DCB}" type="datetimeFigureOut">
              <a:rPr lang="en-US" smtClean="0"/>
              <a:t>1/11/23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5138-8EAF-7E49-BB88-7B71B0F3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0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97D-FB28-0946-8142-9BBC1B290DCB}" type="datetimeFigureOut">
              <a:rPr lang="en-US" smtClean="0"/>
              <a:t>1/11/23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5138-8EAF-7E49-BB88-7B71B0F3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8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97D-FB28-0946-8142-9BBC1B290DCB}" type="datetimeFigureOut">
              <a:rPr lang="en-US" smtClean="0"/>
              <a:t>1/11/23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5138-8EAF-7E49-BB88-7B71B0F3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6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E97D-FB28-0946-8142-9BBC1B290DCB}" type="datetimeFigureOut">
              <a:rPr lang="en-US" smtClean="0"/>
              <a:t>1/11/23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5138-8EAF-7E49-BB88-7B71B0F3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6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7E97D-FB28-0946-8142-9BBC1B290DCB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15138-8EAF-7E49-BB88-7B71B0F3A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1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satellites work? Satellites, sensors, orbits, and angles</a:t>
            </a:r>
          </a:p>
        </p:txBody>
      </p:sp>
    </p:spTree>
    <p:extLst>
      <p:ext uri="{BB962C8B-B14F-4D97-AF65-F5344CB8AC3E}">
        <p14:creationId xmlns:p14="http://schemas.microsoft.com/office/powerpoint/2010/main" val="822185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288" y="5836596"/>
            <a:ext cx="6358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swath width = 2 tan(scan angle)r</a:t>
            </a:r>
          </a:p>
          <a:p>
            <a:endParaRPr lang="en-US" dirty="0"/>
          </a:p>
          <a:p>
            <a:r>
              <a:rPr lang="en-US" dirty="0"/>
              <a:t>What is the ground swath width for </a:t>
            </a:r>
            <a:r>
              <a:rPr lang="en-US" dirty="0" err="1"/>
              <a:t>SeaWiFS</a:t>
            </a:r>
            <a:r>
              <a:rPr lang="en-US" dirty="0"/>
              <a:t> (scan angle = 58.3°)?</a:t>
            </a:r>
          </a:p>
        </p:txBody>
      </p:sp>
      <p:pic>
        <p:nvPicPr>
          <p:cNvPr id="3" name="Picture 2" descr="Swath.tg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991" y="427118"/>
            <a:ext cx="5990605" cy="463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4093" y="6118805"/>
            <a:ext cx="41985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resolution cell (pixel) size = (r)IFOV </a:t>
            </a:r>
          </a:p>
          <a:p>
            <a:r>
              <a:rPr lang="en-US" dirty="0"/>
              <a:t>	r = altitude/</a:t>
            </a:r>
            <a:r>
              <a:rPr lang="en-US" dirty="0" err="1"/>
              <a:t>cos</a:t>
            </a:r>
            <a:r>
              <a:rPr lang="en-US" dirty="0"/>
              <a:t>(scan angle)</a:t>
            </a:r>
          </a:p>
        </p:txBody>
      </p:sp>
      <p:pic>
        <p:nvPicPr>
          <p:cNvPr id="3" name="Picture 2" descr="Swath exaggerated pixels.tg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77" y="1218629"/>
            <a:ext cx="7787261" cy="453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89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0"/>
            <a:ext cx="56883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25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291" y="219902"/>
            <a:ext cx="5149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What is the dwell time for a cross track scanner?</a:t>
            </a:r>
          </a:p>
        </p:txBody>
      </p:sp>
    </p:spTree>
    <p:extLst>
      <p:ext uri="{BB962C8B-B14F-4D97-AF65-F5344CB8AC3E}">
        <p14:creationId xmlns:p14="http://schemas.microsoft.com/office/powerpoint/2010/main" val="2528488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0"/>
            <a:ext cx="53989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62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0"/>
            <a:ext cx="6823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08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291" y="219902"/>
            <a:ext cx="3623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What determines signal strength?</a:t>
            </a:r>
          </a:p>
        </p:txBody>
      </p:sp>
    </p:spTree>
    <p:extLst>
      <p:ext uri="{BB962C8B-B14F-4D97-AF65-F5344CB8AC3E}">
        <p14:creationId xmlns:p14="http://schemas.microsoft.com/office/powerpoint/2010/main" val="278215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400"/>
            <a:ext cx="9144000" cy="629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33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578110" y="-445636"/>
            <a:ext cx="6107545" cy="82635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291" y="219902"/>
            <a:ext cx="404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Geosynchronous (geostationary) orbit</a:t>
            </a:r>
          </a:p>
        </p:txBody>
      </p:sp>
    </p:spTree>
    <p:extLst>
      <p:ext uri="{BB962C8B-B14F-4D97-AF65-F5344CB8AC3E}">
        <p14:creationId xmlns:p14="http://schemas.microsoft.com/office/powerpoint/2010/main" val="1386553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478" r="8408" b="13441"/>
          <a:stretch/>
        </p:blipFill>
        <p:spPr>
          <a:xfrm>
            <a:off x="137998" y="787400"/>
            <a:ext cx="8929313" cy="55523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291" y="219902"/>
            <a:ext cx="1236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Polar orbit</a:t>
            </a:r>
          </a:p>
        </p:txBody>
      </p:sp>
    </p:spTree>
    <p:extLst>
      <p:ext uri="{BB962C8B-B14F-4D97-AF65-F5344CB8AC3E}">
        <p14:creationId xmlns:p14="http://schemas.microsoft.com/office/powerpoint/2010/main" val="326190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gles.tg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444" y="295038"/>
            <a:ext cx="5128607" cy="617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10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00"/>
            <a:ext cx="9144000" cy="650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23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4" y="924651"/>
            <a:ext cx="8728364" cy="436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66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21-01-14 at 9.53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979" y="0"/>
            <a:ext cx="5359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87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21-01-14 at 9.53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205" y="0"/>
            <a:ext cx="5385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80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021" y="5875081"/>
            <a:ext cx="8300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Angular resolving power: the angle subtended by imaginary lines passing between an imaging system and two targets placed at the minimum resolvable distance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1836" y="5392705"/>
            <a:ext cx="2954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Minimum resolvable distance</a:t>
            </a:r>
          </a:p>
        </p:txBody>
      </p:sp>
      <p:pic>
        <p:nvPicPr>
          <p:cNvPr id="4" name="Picture 3" descr="Angular resolving power.tg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94560"/>
            <a:ext cx="17653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99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9751" y="359169"/>
            <a:ext cx="390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Radian system of angular measurement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4580" y="5329295"/>
            <a:ext cx="86356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6688" indent="-166688">
              <a:buFont typeface="Arial"/>
              <a:buChar char="•"/>
            </a:pPr>
            <a:r>
              <a:rPr lang="en-US" dirty="0"/>
              <a:t>The optical system is assumed to be sitting at position A</a:t>
            </a:r>
          </a:p>
          <a:p>
            <a:pPr marL="166688" indent="-166688">
              <a:buFont typeface="Arial"/>
              <a:buChar char="•"/>
            </a:pPr>
            <a:r>
              <a:rPr lang="en-US" dirty="0"/>
              <a:t>1 rad = an angle subtended by an arc with a length equal to the radius of the circle (</a:t>
            </a:r>
            <a:r>
              <a:rPr lang="en-US" i="1" dirty="0"/>
              <a:t>L</a:t>
            </a:r>
            <a:r>
              <a:rPr lang="en-US" dirty="0"/>
              <a:t> = </a:t>
            </a:r>
            <a:r>
              <a:rPr lang="en-US" i="1" dirty="0"/>
              <a:t>r</a:t>
            </a:r>
            <a:r>
              <a:rPr lang="en-US" dirty="0"/>
              <a:t>)</a:t>
            </a:r>
          </a:p>
          <a:p>
            <a:pPr marL="166688" indent="-166688">
              <a:buFont typeface="Arial"/>
              <a:buChar char="•"/>
            </a:pPr>
            <a:r>
              <a:rPr lang="en-US" dirty="0"/>
              <a:t>The circumference of a circle =  2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 (~6.283) rad</a:t>
            </a:r>
          </a:p>
          <a:p>
            <a:pPr marL="166688" indent="-166688">
              <a:buFont typeface="Arial"/>
              <a:buChar char="•"/>
            </a:pPr>
            <a:r>
              <a:rPr lang="en-US" dirty="0"/>
              <a:t>1 rad = 360°/2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 = angle BAC = 57.29°</a:t>
            </a:r>
          </a:p>
          <a:p>
            <a:pPr marL="166688" indent="-166688">
              <a:buFont typeface="Arial"/>
              <a:buChar char="•"/>
            </a:pPr>
            <a:r>
              <a:rPr lang="en-US" dirty="0"/>
              <a:t>1 </a:t>
            </a:r>
            <a:r>
              <a:rPr lang="en-US" dirty="0" err="1"/>
              <a:t>mrad</a:t>
            </a:r>
            <a:r>
              <a:rPr lang="en-US" dirty="0"/>
              <a:t> = 10</a:t>
            </a:r>
            <a:r>
              <a:rPr lang="en-US" baseline="30000" dirty="0"/>
              <a:t>-3</a:t>
            </a:r>
            <a:r>
              <a:rPr lang="en-US" dirty="0"/>
              <a:t> rad</a:t>
            </a:r>
          </a:p>
        </p:txBody>
      </p:sp>
      <p:pic>
        <p:nvPicPr>
          <p:cNvPr id="4" name="Picture 3" descr="Radian system.tg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597" y="885115"/>
            <a:ext cx="4463377" cy="446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3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6922" y="371999"/>
            <a:ext cx="3439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Resolving power of the human eye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6533" y="4848864"/>
            <a:ext cx="335816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Instantaneous field of view (IFOV)</a:t>
            </a:r>
          </a:p>
          <a:p>
            <a:endParaRPr lang="en-US" dirty="0"/>
          </a:p>
          <a:p>
            <a:r>
              <a:rPr lang="en-US" dirty="0"/>
              <a:t>IFOV = L/r rad</a:t>
            </a:r>
          </a:p>
          <a:p>
            <a:r>
              <a:rPr lang="en-US" dirty="0"/>
              <a:t>	  = 4/20,000 rad</a:t>
            </a:r>
          </a:p>
          <a:p>
            <a:r>
              <a:rPr lang="en-US" dirty="0"/>
              <a:t>	  = 0.0002 rad</a:t>
            </a:r>
          </a:p>
          <a:p>
            <a:r>
              <a:rPr lang="en-US" dirty="0"/>
              <a:t>	  = 0.2 </a:t>
            </a:r>
            <a:r>
              <a:rPr lang="en-US" dirty="0" err="1"/>
              <a:t>mrad</a:t>
            </a:r>
            <a:endParaRPr lang="en-US" dirty="0"/>
          </a:p>
        </p:txBody>
      </p:sp>
      <p:pic>
        <p:nvPicPr>
          <p:cNvPr id="4" name="Picture 3" descr="Eye resolution.tg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87"/>
          <a:stretch/>
        </p:blipFill>
        <p:spPr>
          <a:xfrm>
            <a:off x="2488861" y="711160"/>
            <a:ext cx="4980664" cy="4227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297DC7-6C3D-BC41-47A0-7C9D5493D2A1}"/>
              </a:ext>
            </a:extLst>
          </p:cNvPr>
          <p:cNvSpPr txBox="1"/>
          <p:nvPr/>
        </p:nvSpPr>
        <p:spPr>
          <a:xfrm>
            <a:off x="5678243" y="6248817"/>
            <a:ext cx="3028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Analogous to a satellite sensor</a:t>
            </a:r>
          </a:p>
        </p:txBody>
      </p:sp>
    </p:spTree>
    <p:extLst>
      <p:ext uri="{BB962C8B-B14F-4D97-AF65-F5344CB8AC3E}">
        <p14:creationId xmlns:p14="http://schemas.microsoft.com/office/powerpoint/2010/main" val="2788685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193" y="4027871"/>
            <a:ext cx="7485981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Object distance </a:t>
            </a:r>
            <a:r>
              <a:rPr lang="en-US" i="1" dirty="0"/>
              <a:t>r</a:t>
            </a:r>
            <a:r>
              <a:rPr lang="en-US" dirty="0"/>
              <a:t>'  is proportional to image distance </a:t>
            </a:r>
            <a:r>
              <a:rPr lang="en-US" i="1" dirty="0"/>
              <a:t>r</a:t>
            </a:r>
          </a:p>
          <a:p>
            <a:r>
              <a:rPr lang="en-US" dirty="0"/>
              <a:t>The object size </a:t>
            </a:r>
            <a:r>
              <a:rPr lang="en-US" i="1" dirty="0"/>
              <a:t>L</a:t>
            </a:r>
            <a:r>
              <a:rPr lang="en-US" dirty="0"/>
              <a:t>'  is equal to (L/</a:t>
            </a:r>
            <a:r>
              <a:rPr lang="en-US" i="1" dirty="0"/>
              <a:t>r</a:t>
            </a:r>
            <a:r>
              <a:rPr lang="en-US" dirty="0"/>
              <a:t>)</a:t>
            </a:r>
            <a:r>
              <a:rPr lang="en-US" i="1" dirty="0"/>
              <a:t>r</a:t>
            </a:r>
            <a:r>
              <a:rPr lang="en-US" dirty="0"/>
              <a:t>'</a:t>
            </a:r>
          </a:p>
          <a:p>
            <a:r>
              <a:rPr lang="en-US" dirty="0"/>
              <a:t>	where </a:t>
            </a:r>
            <a:r>
              <a:rPr lang="en-US" i="1" dirty="0"/>
              <a:t>L</a:t>
            </a:r>
            <a:r>
              <a:rPr lang="en-US" dirty="0"/>
              <a:t>/</a:t>
            </a:r>
            <a:r>
              <a:rPr lang="en-US" i="1" dirty="0"/>
              <a:t>r</a:t>
            </a:r>
            <a:r>
              <a:rPr lang="en-US" dirty="0"/>
              <a:t> is the IFOV</a:t>
            </a:r>
          </a:p>
          <a:p>
            <a:r>
              <a:rPr lang="en-US" dirty="0"/>
              <a:t>This defines the spatial resolution</a:t>
            </a:r>
          </a:p>
          <a:p>
            <a:endParaRPr lang="en-US" dirty="0"/>
          </a:p>
          <a:p>
            <a:r>
              <a:rPr lang="en-US" dirty="0"/>
              <a:t>If the black object was smaller</a:t>
            </a:r>
          </a:p>
          <a:p>
            <a:r>
              <a:rPr lang="en-US" dirty="0"/>
              <a:t>	Some of the light from the gray objects would fall on the same receptor</a:t>
            </a:r>
          </a:p>
          <a:p>
            <a:r>
              <a:rPr lang="en-US" dirty="0"/>
              <a:t>	You would have trouble distinguishing between them</a:t>
            </a:r>
          </a:p>
          <a:p>
            <a:endParaRPr lang="en-US" dirty="0"/>
          </a:p>
          <a:p>
            <a:r>
              <a:rPr lang="en-US" dirty="0"/>
              <a:t>How big must </a:t>
            </a:r>
            <a:r>
              <a:rPr lang="en-US" i="1" dirty="0"/>
              <a:t>L</a:t>
            </a:r>
            <a:r>
              <a:rPr lang="en-US" dirty="0"/>
              <a:t>'  be for the average person to resolve it at a distance of 30 m?</a:t>
            </a:r>
          </a:p>
        </p:txBody>
      </p:sp>
      <p:pic>
        <p:nvPicPr>
          <p:cNvPr id="3" name="Picture 2" descr="Eyes seeing objects.tg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3" y="1140868"/>
            <a:ext cx="8566687" cy="22648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A03144-EB45-2081-B12B-61950FA3CE85}"/>
              </a:ext>
            </a:extLst>
          </p:cNvPr>
          <p:cNvSpPr txBox="1"/>
          <p:nvPr/>
        </p:nvSpPr>
        <p:spPr>
          <a:xfrm>
            <a:off x="307903" y="275786"/>
            <a:ext cx="8302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Apply specifications of the eye to some visual field – as we would with a satellite sensor</a:t>
            </a:r>
          </a:p>
        </p:txBody>
      </p:sp>
    </p:spTree>
    <p:extLst>
      <p:ext uri="{BB962C8B-B14F-4D97-AF65-F5344CB8AC3E}">
        <p14:creationId xmlns:p14="http://schemas.microsoft.com/office/powerpoint/2010/main" val="3841919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193" y="4027871"/>
            <a:ext cx="7485981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Object distance </a:t>
            </a:r>
            <a:r>
              <a:rPr lang="en-US" i="1" dirty="0"/>
              <a:t>r</a:t>
            </a:r>
            <a:r>
              <a:rPr lang="en-US" dirty="0"/>
              <a:t>'  is proportional to image distance </a:t>
            </a:r>
            <a:r>
              <a:rPr lang="en-US" i="1" dirty="0"/>
              <a:t>r</a:t>
            </a:r>
          </a:p>
          <a:p>
            <a:r>
              <a:rPr lang="en-US" dirty="0"/>
              <a:t>The object size </a:t>
            </a:r>
            <a:r>
              <a:rPr lang="en-US" i="1" dirty="0"/>
              <a:t>L</a:t>
            </a:r>
            <a:r>
              <a:rPr lang="en-US" dirty="0"/>
              <a:t>'  is equal to (L/</a:t>
            </a:r>
            <a:r>
              <a:rPr lang="en-US" i="1" dirty="0"/>
              <a:t>r</a:t>
            </a:r>
            <a:r>
              <a:rPr lang="en-US" dirty="0"/>
              <a:t>)</a:t>
            </a:r>
            <a:r>
              <a:rPr lang="en-US" i="1" dirty="0"/>
              <a:t>r</a:t>
            </a:r>
            <a:r>
              <a:rPr lang="en-US" dirty="0"/>
              <a:t>'</a:t>
            </a:r>
          </a:p>
          <a:p>
            <a:r>
              <a:rPr lang="en-US" dirty="0"/>
              <a:t>	where </a:t>
            </a:r>
            <a:r>
              <a:rPr lang="en-US" i="1" dirty="0"/>
              <a:t>L</a:t>
            </a:r>
            <a:r>
              <a:rPr lang="en-US" dirty="0"/>
              <a:t>/</a:t>
            </a:r>
            <a:r>
              <a:rPr lang="en-US" i="1" dirty="0"/>
              <a:t>r</a:t>
            </a:r>
            <a:r>
              <a:rPr lang="en-US" dirty="0"/>
              <a:t> is the IFOV</a:t>
            </a:r>
          </a:p>
          <a:p>
            <a:r>
              <a:rPr lang="en-US" dirty="0"/>
              <a:t>This defines the spatial resolution</a:t>
            </a:r>
          </a:p>
          <a:p>
            <a:endParaRPr lang="en-US" dirty="0"/>
          </a:p>
          <a:p>
            <a:r>
              <a:rPr lang="en-US" dirty="0"/>
              <a:t>If the black object was smaller</a:t>
            </a:r>
          </a:p>
          <a:p>
            <a:r>
              <a:rPr lang="en-US" dirty="0"/>
              <a:t>	Some of the light from the gray objects would fall on the same receptor</a:t>
            </a:r>
          </a:p>
          <a:p>
            <a:r>
              <a:rPr lang="en-US" dirty="0"/>
              <a:t>	You would have trouble distinguishing between them</a:t>
            </a:r>
          </a:p>
          <a:p>
            <a:endParaRPr lang="en-US" dirty="0"/>
          </a:p>
          <a:p>
            <a:r>
              <a:rPr lang="en-US" dirty="0"/>
              <a:t>How big must </a:t>
            </a:r>
            <a:r>
              <a:rPr lang="en-US" i="1" dirty="0"/>
              <a:t>L</a:t>
            </a:r>
            <a:r>
              <a:rPr lang="en-US" dirty="0"/>
              <a:t>'  be for the average person to resolve it at a distance of 30 m?</a:t>
            </a:r>
          </a:p>
        </p:txBody>
      </p:sp>
      <p:pic>
        <p:nvPicPr>
          <p:cNvPr id="3" name="Picture 2" descr="Eyes seeing objects.tg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3" y="1140868"/>
            <a:ext cx="8566687" cy="22648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B23B069-7D41-7A50-B894-130BE7CC4E7A}"/>
              </a:ext>
            </a:extLst>
          </p:cNvPr>
          <p:cNvSpPr/>
          <p:nvPr/>
        </p:nvSpPr>
        <p:spPr>
          <a:xfrm>
            <a:off x="8465905" y="1140868"/>
            <a:ext cx="61645" cy="8630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87094F-E216-8A96-DEC6-C7890CBE3BA6}"/>
              </a:ext>
            </a:extLst>
          </p:cNvPr>
          <p:cNvSpPr/>
          <p:nvPr/>
        </p:nvSpPr>
        <p:spPr>
          <a:xfrm>
            <a:off x="8465905" y="2517604"/>
            <a:ext cx="61645" cy="8630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C8372E-90F2-C132-E6C0-00EF3937F977}"/>
              </a:ext>
            </a:extLst>
          </p:cNvPr>
          <p:cNvCxnSpPr/>
          <p:nvPr/>
        </p:nvCxnSpPr>
        <p:spPr>
          <a:xfrm flipH="1">
            <a:off x="657546" y="2003897"/>
            <a:ext cx="7808359" cy="6262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3B7914-2E8E-07FF-D680-D3DBE04995D3}"/>
              </a:ext>
            </a:extLst>
          </p:cNvPr>
          <p:cNvCxnSpPr>
            <a:cxnSpLocks/>
          </p:cNvCxnSpPr>
          <p:nvPr/>
        </p:nvCxnSpPr>
        <p:spPr>
          <a:xfrm>
            <a:off x="678095" y="2515460"/>
            <a:ext cx="777582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835A1B7-BD98-DA3A-16FB-CDBC5970262F}"/>
              </a:ext>
            </a:extLst>
          </p:cNvPr>
          <p:cNvSpPr txBox="1"/>
          <p:nvPr/>
        </p:nvSpPr>
        <p:spPr>
          <a:xfrm>
            <a:off x="307903" y="275786"/>
            <a:ext cx="8302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Apply specifications of the eye to some visual field – as we would with a satellite sensor</a:t>
            </a:r>
          </a:p>
        </p:txBody>
      </p:sp>
    </p:spTree>
    <p:extLst>
      <p:ext uri="{BB962C8B-B14F-4D97-AF65-F5344CB8AC3E}">
        <p14:creationId xmlns:p14="http://schemas.microsoft.com/office/powerpoint/2010/main" val="419161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tellite resolution.tg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44" y="538763"/>
            <a:ext cx="3995131" cy="588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62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3737" y="3963754"/>
            <a:ext cx="195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Spectral resolution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6273" b="14519"/>
          <a:stretch/>
        </p:blipFill>
        <p:spPr>
          <a:xfrm>
            <a:off x="1102444" y="1000559"/>
            <a:ext cx="6882156" cy="50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68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2312</TotalTime>
  <Words>427</Words>
  <Application>Microsoft Macintosh PowerPoint</Application>
  <PresentationFormat>On-screen Show (4:3)</PresentationFormat>
  <Paragraphs>49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Symbol</vt:lpstr>
      <vt:lpstr>Office Theme</vt:lpstr>
      <vt:lpstr>How do satellites work? Satellites, sensors, orbits, and 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satellites work? Satellites, sensors, orbits, and angles</dc:title>
  <dc:creator>Kevin/Arrigo</dc:creator>
  <cp:lastModifiedBy>Kevin Robert Arrigo</cp:lastModifiedBy>
  <cp:revision>22</cp:revision>
  <dcterms:created xsi:type="dcterms:W3CDTF">2012-08-27T18:32:45Z</dcterms:created>
  <dcterms:modified xsi:type="dcterms:W3CDTF">2023-01-12T16:45:51Z</dcterms:modified>
</cp:coreProperties>
</file>