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303" r:id="rId3"/>
    <p:sldId id="312" r:id="rId4"/>
    <p:sldId id="304" r:id="rId5"/>
    <p:sldId id="261" r:id="rId6"/>
    <p:sldId id="319" r:id="rId7"/>
    <p:sldId id="263" r:id="rId8"/>
    <p:sldId id="264" r:id="rId9"/>
    <p:sldId id="275" r:id="rId10"/>
    <p:sldId id="273" r:id="rId11"/>
    <p:sldId id="274" r:id="rId12"/>
    <p:sldId id="268" r:id="rId13"/>
    <p:sldId id="318" r:id="rId14"/>
    <p:sldId id="270" r:id="rId15"/>
    <p:sldId id="269" r:id="rId16"/>
    <p:sldId id="278" r:id="rId17"/>
    <p:sldId id="282" r:id="rId18"/>
    <p:sldId id="284" r:id="rId19"/>
    <p:sldId id="285" r:id="rId20"/>
    <p:sldId id="322" r:id="rId21"/>
    <p:sldId id="283" r:id="rId22"/>
    <p:sldId id="281" r:id="rId23"/>
    <p:sldId id="259" r:id="rId24"/>
    <p:sldId id="288" r:id="rId25"/>
    <p:sldId id="289" r:id="rId26"/>
    <p:sldId id="313" r:id="rId27"/>
    <p:sldId id="290" r:id="rId28"/>
    <p:sldId id="258" r:id="rId29"/>
    <p:sldId id="291" r:id="rId30"/>
    <p:sldId id="306" r:id="rId31"/>
    <p:sldId id="327" r:id="rId32"/>
    <p:sldId id="328" r:id="rId33"/>
    <p:sldId id="329" r:id="rId34"/>
    <p:sldId id="297" r:id="rId35"/>
    <p:sldId id="299" r:id="rId36"/>
    <p:sldId id="298" r:id="rId37"/>
    <p:sldId id="321" r:id="rId38"/>
    <p:sldId id="323" r:id="rId39"/>
    <p:sldId id="324" r:id="rId40"/>
    <p:sldId id="314" r:id="rId41"/>
    <p:sldId id="320" r:id="rId42"/>
    <p:sldId id="309"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4537"/>
    <a:srgbClr val="C3E3C4"/>
    <a:srgbClr val="6800E4"/>
    <a:srgbClr val="E400A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204" autoAdjust="0"/>
  </p:normalViewPr>
  <p:slideViewPr>
    <p:cSldViewPr snapToGrid="0" snapToObjects="1">
      <p:cViewPr varScale="1">
        <p:scale>
          <a:sx n="90" d="100"/>
          <a:sy n="90" d="100"/>
        </p:scale>
        <p:origin x="-77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3659E0-3C0F-8B48-9B27-878EFEAFED5E}" type="datetimeFigureOut">
              <a:rPr lang="en-US" smtClean="0"/>
              <a:t>4/19/17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DFC347-3DE5-D440-8CF1-52D50EDCB54A}" type="slidenum">
              <a:rPr lang="en-US" smtClean="0"/>
              <a:t>‹#›</a:t>
            </a:fld>
            <a:endParaRPr lang="en-US"/>
          </a:p>
        </p:txBody>
      </p:sp>
    </p:spTree>
    <p:extLst>
      <p:ext uri="{BB962C8B-B14F-4D97-AF65-F5344CB8AC3E}">
        <p14:creationId xmlns:p14="http://schemas.microsoft.com/office/powerpoint/2010/main" val="31783501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time:</a:t>
            </a:r>
          </a:p>
          <a:p>
            <a:r>
              <a:rPr lang="en-US" dirty="0" smtClean="0"/>
              <a:t>	- el</a:t>
            </a:r>
            <a:r>
              <a:rPr lang="en-US" baseline="0" dirty="0" smtClean="0"/>
              <a:t> </a:t>
            </a:r>
            <a:r>
              <a:rPr lang="en-US" baseline="0" dirty="0" err="1" smtClean="0"/>
              <a:t>nino</a:t>
            </a:r>
            <a:r>
              <a:rPr lang="en-US" baseline="0" dirty="0" smtClean="0"/>
              <a:t> / hurricanes</a:t>
            </a:r>
          </a:p>
          <a:p>
            <a:r>
              <a:rPr lang="en-US" baseline="0" dirty="0" smtClean="0"/>
              <a:t>	- el </a:t>
            </a:r>
            <a:r>
              <a:rPr lang="en-US" baseline="0" dirty="0" err="1" smtClean="0"/>
              <a:t>nino</a:t>
            </a:r>
            <a:r>
              <a:rPr lang="en-US" baseline="0" dirty="0" smtClean="0"/>
              <a:t> / jet stream</a:t>
            </a:r>
          </a:p>
          <a:p>
            <a:r>
              <a:rPr lang="en-US" baseline="0" dirty="0" smtClean="0"/>
              <a:t>	- hurricanes / climate change</a:t>
            </a:r>
          </a:p>
          <a:p>
            <a:endParaRPr lang="en-US" baseline="0" dirty="0" smtClean="0"/>
          </a:p>
          <a:p>
            <a:r>
              <a:rPr lang="en-US" baseline="0" dirty="0" smtClean="0"/>
              <a:t>Seasonal changes in heat</a:t>
            </a:r>
          </a:p>
        </p:txBody>
      </p:sp>
      <p:sp>
        <p:nvSpPr>
          <p:cNvPr id="4" name="Slide Number Placeholder 3"/>
          <p:cNvSpPr>
            <a:spLocks noGrp="1"/>
          </p:cNvSpPr>
          <p:nvPr>
            <p:ph type="sldNum" sz="quarter" idx="10"/>
          </p:nvPr>
        </p:nvSpPr>
        <p:spPr/>
        <p:txBody>
          <a:bodyPr/>
          <a:lstStyle/>
          <a:p>
            <a:fld id="{56DFC347-3DE5-D440-8CF1-52D50EDCB54A}" type="slidenum">
              <a:rPr lang="en-US" smtClean="0"/>
              <a:t>1</a:t>
            </a:fld>
            <a:endParaRPr lang="en-US"/>
          </a:p>
        </p:txBody>
      </p:sp>
    </p:spTree>
    <p:extLst>
      <p:ext uri="{BB962C8B-B14F-4D97-AF65-F5344CB8AC3E}">
        <p14:creationId xmlns:p14="http://schemas.microsoft.com/office/powerpoint/2010/main" val="559740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 </a:t>
            </a:r>
          </a:p>
          <a:p>
            <a:endParaRPr lang="en-US" dirty="0" smtClean="0"/>
          </a:p>
          <a:p>
            <a:pPr lvl="0"/>
            <a:r>
              <a:rPr lang="en-US" sz="1200" b="1" kern="1200" dirty="0" smtClean="0">
                <a:solidFill>
                  <a:schemeClr val="tx1"/>
                </a:solidFill>
                <a:effectLst/>
                <a:latin typeface="+mn-lt"/>
                <a:ea typeface="+mn-ea"/>
                <a:cs typeface="+mn-cs"/>
              </a:rPr>
              <a:t>The biggest factor </a:t>
            </a:r>
            <a:r>
              <a:rPr lang="en-US" sz="1200" kern="1200" dirty="0" smtClean="0">
                <a:solidFill>
                  <a:schemeClr val="tx1"/>
                </a:solidFill>
                <a:effectLst/>
                <a:latin typeface="+mn-lt"/>
                <a:ea typeface="+mn-ea"/>
                <a:cs typeface="+mn-cs"/>
              </a:rPr>
              <a:t>that determines air density is temperature</a:t>
            </a:r>
          </a:p>
          <a:p>
            <a:pPr lvl="1"/>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10</a:t>
            </a:fld>
            <a:endParaRPr lang="en-US"/>
          </a:p>
        </p:txBody>
      </p:sp>
    </p:spTree>
    <p:extLst>
      <p:ext uri="{BB962C8B-B14F-4D97-AF65-F5344CB8AC3E}">
        <p14:creationId xmlns:p14="http://schemas.microsoft.com/office/powerpoint/2010/main" val="4166102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6DFC347-3DE5-D440-8CF1-52D50EDCB54A}" type="slidenum">
              <a:rPr lang="en-US" smtClean="0"/>
              <a:t>11</a:t>
            </a:fld>
            <a:endParaRPr lang="en-US"/>
          </a:p>
        </p:txBody>
      </p:sp>
    </p:spTree>
    <p:extLst>
      <p:ext uri="{BB962C8B-B14F-4D97-AF65-F5344CB8AC3E}">
        <p14:creationId xmlns:p14="http://schemas.microsoft.com/office/powerpoint/2010/main" val="4169824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Atmosphere</a:t>
            </a:r>
            <a:r>
              <a:rPr lang="en-US" sz="1200" b="1" kern="1200" baseline="0" dirty="0" smtClean="0">
                <a:solidFill>
                  <a:schemeClr val="tx1"/>
                </a:solidFill>
                <a:effectLst/>
                <a:latin typeface="+mn-lt"/>
                <a:ea typeface="+mn-ea"/>
                <a:cs typeface="+mn-cs"/>
              </a:rPr>
              <a:t> = gas layers over planet. We live in the atmosphere (specifically troposphere)</a:t>
            </a:r>
            <a:endParaRPr lang="en-US" sz="1200" b="1" kern="1200" dirty="0" smtClean="0">
              <a:solidFill>
                <a:schemeClr val="tx1"/>
              </a:solidFill>
              <a:effectLst/>
              <a:latin typeface="+mn-lt"/>
              <a:ea typeface="+mn-ea"/>
              <a:cs typeface="+mn-cs"/>
            </a:endParaRPr>
          </a:p>
          <a:p>
            <a:pPr lvl="0"/>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a:t>
            </a:r>
            <a:r>
              <a:rPr lang="en-US" sz="1200" b="1" kern="1200" baseline="0" dirty="0" smtClean="0">
                <a:solidFill>
                  <a:schemeClr val="tx1"/>
                </a:solidFill>
                <a:effectLst/>
                <a:latin typeface="+mn-lt"/>
                <a:ea typeface="+mn-ea"/>
                <a:cs typeface="+mn-cs"/>
              </a:rPr>
              <a:t> question </a:t>
            </a:r>
            <a:r>
              <a:rPr lang="en-US" sz="1200" kern="1200" dirty="0" smtClean="0">
                <a:solidFill>
                  <a:schemeClr val="tx1"/>
                </a:solidFill>
                <a:latin typeface="+mn-lt"/>
                <a:ea typeface="+mn-ea"/>
                <a:cs typeface="+mn-cs"/>
              </a:rPr>
              <a:t>Chapter 6 - Why does temperature increase and decrease with height in </a:t>
            </a:r>
          </a:p>
          <a:p>
            <a:r>
              <a:rPr lang="en-US" sz="1200" kern="1200" dirty="0" smtClean="0">
                <a:solidFill>
                  <a:schemeClr val="tx1"/>
                </a:solidFill>
                <a:latin typeface="+mn-lt"/>
                <a:ea typeface="+mn-ea"/>
                <a:cs typeface="+mn-cs"/>
              </a:rPr>
              <a:t>alternating layers of the atmosphere? (pg. 162, 2nd edition)</a:t>
            </a:r>
            <a:endParaRPr lang="en-US" sz="1200" b="1" kern="1200" dirty="0" smtClean="0">
              <a:solidFill>
                <a:schemeClr val="tx1"/>
              </a:solidFill>
              <a:effectLst/>
              <a:latin typeface="+mn-lt"/>
              <a:ea typeface="+mn-ea"/>
              <a:cs typeface="+mn-cs"/>
            </a:endParaRP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Student question </a:t>
            </a:r>
            <a:r>
              <a:rPr lang="en-US" sz="1200" b="0" kern="1200" dirty="0" smtClean="0">
                <a:solidFill>
                  <a:schemeClr val="tx1"/>
                </a:solidFill>
                <a:effectLst/>
                <a:latin typeface="+mn-lt"/>
                <a:ea typeface="+mn-ea"/>
                <a:cs typeface="+mn-cs"/>
              </a:rPr>
              <a:t>– can we share atmosphere with any</a:t>
            </a:r>
            <a:r>
              <a:rPr lang="en-US" sz="1200" b="0" kern="1200" baseline="0" dirty="0" smtClean="0">
                <a:solidFill>
                  <a:schemeClr val="tx1"/>
                </a:solidFill>
                <a:effectLst/>
                <a:latin typeface="+mn-lt"/>
                <a:ea typeface="+mn-ea"/>
                <a:cs typeface="+mn-cs"/>
              </a:rPr>
              <a:t> other </a:t>
            </a:r>
            <a:r>
              <a:rPr lang="en-US" sz="1200" b="0" kern="1200" baseline="0" dirty="0" err="1" smtClean="0">
                <a:solidFill>
                  <a:schemeClr val="tx1"/>
                </a:solidFill>
                <a:effectLst/>
                <a:latin typeface="+mn-lt"/>
                <a:ea typeface="+mn-ea"/>
                <a:cs typeface="+mn-cs"/>
              </a:rPr>
              <a:t>plantet</a:t>
            </a:r>
            <a:r>
              <a:rPr lang="en-US" sz="1200" b="0" kern="1200" baseline="0" dirty="0" smtClean="0">
                <a:solidFill>
                  <a:schemeClr val="tx1"/>
                </a:solidFill>
                <a:effectLst/>
                <a:latin typeface="+mn-lt"/>
                <a:ea typeface="+mn-ea"/>
                <a:cs typeface="+mn-cs"/>
              </a:rPr>
              <a:t>?</a:t>
            </a:r>
          </a:p>
          <a:p>
            <a:pPr lvl="0"/>
            <a:r>
              <a:rPr lang="en-US" sz="1200" b="0" kern="1200" baseline="0" dirty="0" smtClean="0">
                <a:solidFill>
                  <a:schemeClr val="tx1"/>
                </a:solidFill>
                <a:effectLst/>
                <a:latin typeface="+mn-lt"/>
                <a:ea typeface="+mn-ea"/>
                <a:cs typeface="+mn-cs"/>
              </a:rPr>
              <a:t>Closest is Venus: 25 million miles + 250km of </a:t>
            </a:r>
            <a:r>
              <a:rPr lang="en-US" sz="1200" b="0" kern="1200" baseline="0" dirty="0" err="1" smtClean="0">
                <a:solidFill>
                  <a:schemeClr val="tx1"/>
                </a:solidFill>
                <a:effectLst/>
                <a:latin typeface="+mn-lt"/>
                <a:ea typeface="+mn-ea"/>
                <a:cs typeface="+mn-cs"/>
              </a:rPr>
              <a:t>atmosphers</a:t>
            </a:r>
            <a:r>
              <a:rPr lang="en-US" sz="1200" b="0" kern="1200" baseline="0" dirty="0" smtClean="0">
                <a:solidFill>
                  <a:schemeClr val="tx1"/>
                </a:solidFill>
                <a:effectLst/>
                <a:latin typeface="+mn-lt"/>
                <a:ea typeface="+mn-ea"/>
                <a:cs typeface="+mn-cs"/>
              </a:rPr>
              <a:t>, Mars 24million miles === NO!</a:t>
            </a:r>
            <a:endParaRPr lang="en-US" sz="1200" b="0" kern="1200" dirty="0" smtClean="0">
              <a:solidFill>
                <a:schemeClr val="tx1"/>
              </a:solidFill>
              <a:effectLst/>
              <a:latin typeface="+mn-lt"/>
              <a:ea typeface="+mn-ea"/>
              <a:cs typeface="+mn-cs"/>
            </a:endParaRP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Lowest layer in the atmosphere is what we care about</a:t>
            </a:r>
          </a:p>
          <a:p>
            <a:pPr lvl="1"/>
            <a:r>
              <a:rPr lang="en-US" sz="1200" b="1" kern="1200" dirty="0" smtClean="0">
                <a:solidFill>
                  <a:schemeClr val="tx1"/>
                </a:solidFill>
                <a:effectLst/>
                <a:latin typeface="+mn-lt"/>
                <a:ea typeface="+mn-ea"/>
                <a:cs typeface="+mn-cs"/>
              </a:rPr>
              <a:t>This is caused the troposphere </a:t>
            </a:r>
          </a:p>
          <a:p>
            <a:pPr lvl="2"/>
            <a:r>
              <a:rPr lang="en-US" sz="1200" kern="1200" dirty="0" smtClean="0">
                <a:solidFill>
                  <a:schemeClr val="tx1"/>
                </a:solidFill>
                <a:effectLst/>
                <a:latin typeface="+mn-lt"/>
                <a:ea typeface="+mn-ea"/>
                <a:cs typeface="+mn-cs"/>
              </a:rPr>
              <a:t>up to 12 km (4-10 miles)</a:t>
            </a:r>
          </a:p>
          <a:p>
            <a:pPr lvl="2"/>
            <a:r>
              <a:rPr lang="en-US" sz="1200" kern="1200" dirty="0" smtClean="0">
                <a:solidFill>
                  <a:schemeClr val="tx1"/>
                </a:solidFill>
                <a:effectLst/>
                <a:latin typeface="+mn-lt"/>
                <a:ea typeface="+mn-ea"/>
                <a:cs typeface="+mn-cs"/>
              </a:rPr>
              <a:t>Where</a:t>
            </a:r>
            <a:r>
              <a:rPr lang="en-US" sz="1200" kern="1200" baseline="0" dirty="0" smtClean="0">
                <a:solidFill>
                  <a:schemeClr val="tx1"/>
                </a:solidFill>
                <a:effectLst/>
                <a:latin typeface="+mn-lt"/>
                <a:ea typeface="+mn-ea"/>
                <a:cs typeface="+mn-cs"/>
              </a:rPr>
              <a:t> all weather is </a:t>
            </a:r>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where planes fly! 12 km or 39,000 </a:t>
            </a:r>
            <a:r>
              <a:rPr lang="en-US" sz="1200" kern="1200" dirty="0" err="1" smtClean="0">
                <a:solidFill>
                  <a:schemeClr val="tx1"/>
                </a:solidFill>
                <a:effectLst/>
                <a:latin typeface="+mn-lt"/>
                <a:ea typeface="+mn-ea"/>
                <a:cs typeface="+mn-cs"/>
              </a:rPr>
              <a:t>ft</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	this is where precipitation, evaporation, winds and clouds are found!</a:t>
            </a:r>
          </a:p>
          <a:p>
            <a:pPr lvl="2"/>
            <a:r>
              <a:rPr lang="en-US" sz="1200" kern="1200" dirty="0" smtClean="0">
                <a:solidFill>
                  <a:schemeClr val="tx1"/>
                </a:solidFill>
                <a:effectLst/>
                <a:latin typeface="+mn-lt"/>
                <a:ea typeface="+mn-ea"/>
                <a:cs typeface="+mn-cs"/>
              </a:rPr>
              <a:t>Within this layer, heat and water move between earth and atmosphere causing motion that produce winds, weather, waves, and currents. </a:t>
            </a:r>
          </a:p>
          <a:p>
            <a:pPr marL="1085850" lvl="2" indent="-171450">
              <a:buFontTx/>
              <a:buChar char="•"/>
            </a:pPr>
            <a:r>
              <a:rPr lang="en-US" sz="1200" kern="1200" dirty="0" smtClean="0">
                <a:solidFill>
                  <a:schemeClr val="tx1"/>
                </a:solidFill>
                <a:effectLst/>
                <a:latin typeface="+mn-lt"/>
                <a:ea typeface="+mn-ea"/>
                <a:cs typeface="+mn-cs"/>
              </a:rPr>
              <a:t>More than 75% of the atmosphere mass</a:t>
            </a:r>
          </a:p>
          <a:p>
            <a:pPr marL="1085850" lvl="2" indent="-171450">
              <a:buFontTx/>
              <a:buChar char="•"/>
            </a:pPr>
            <a:endParaRPr lang="en-US" sz="1200" kern="1200" dirty="0" smtClean="0">
              <a:solidFill>
                <a:schemeClr val="tx1"/>
              </a:solidFill>
              <a:effectLst/>
              <a:latin typeface="+mn-lt"/>
              <a:ea typeface="+mn-ea"/>
              <a:cs typeface="+mn-cs"/>
            </a:endParaRPr>
          </a:p>
          <a:p>
            <a:pPr marL="1085850" lvl="2" indent="-171450">
              <a:buFontTx/>
              <a:buChar char="•"/>
            </a:pP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planes fly at upper boundary of troposphere, sometimes into stratosphere</a:t>
            </a:r>
          </a:p>
          <a:p>
            <a:pPr marL="1085850" lvl="2" indent="-171450">
              <a:buFontTx/>
              <a:buChar char="•"/>
            </a:pPr>
            <a:r>
              <a:rPr lang="en-US" sz="1200" kern="1200" baseline="0" dirty="0" smtClean="0">
                <a:solidFill>
                  <a:schemeClr val="tx1"/>
                </a:solidFill>
                <a:effectLst/>
                <a:latin typeface="+mn-lt"/>
                <a:ea typeface="+mn-ea"/>
                <a:cs typeface="+mn-cs"/>
              </a:rPr>
              <a:t>Why is it warmest at surface?? Because of heating from earth</a:t>
            </a:r>
          </a:p>
          <a:p>
            <a:pPr marL="0" lvl="0" indent="0">
              <a:buFontTx/>
              <a:buNone/>
            </a:pPr>
            <a:r>
              <a:rPr lang="en-US" sz="1200" kern="1200" dirty="0" smtClean="0">
                <a:solidFill>
                  <a:schemeClr val="tx1"/>
                </a:solidFill>
                <a:effectLst/>
                <a:latin typeface="+mn-lt"/>
                <a:ea typeface="+mn-ea"/>
                <a:cs typeface="+mn-cs"/>
              </a:rPr>
              <a:t>Tropopause</a:t>
            </a:r>
            <a:r>
              <a:rPr lang="en-US" sz="1200" kern="1200" baseline="0" dirty="0" smtClean="0">
                <a:solidFill>
                  <a:schemeClr val="tx1"/>
                </a:solidFill>
                <a:effectLst/>
                <a:latin typeface="+mn-lt"/>
                <a:ea typeface="+mn-ea"/>
                <a:cs typeface="+mn-cs"/>
              </a:rPr>
              <a:t> </a:t>
            </a:r>
          </a:p>
          <a:p>
            <a:pPr marL="0" lvl="0" indent="0">
              <a:buFontTx/>
              <a:buNone/>
            </a:pPr>
            <a:r>
              <a:rPr lang="en-US" sz="1200" kern="1200" baseline="0" dirty="0" smtClean="0">
                <a:solidFill>
                  <a:schemeClr val="tx1"/>
                </a:solidFill>
                <a:effectLst/>
                <a:latin typeface="+mn-lt"/>
                <a:ea typeface="+mn-ea"/>
                <a:cs typeface="+mn-cs"/>
              </a:rPr>
              <a:t>	- a “pause” no change in heat. Stable atmosphere</a:t>
            </a:r>
          </a:p>
          <a:p>
            <a:pPr marL="0" lvl="0" indent="0">
              <a:buFontTx/>
              <a:buNone/>
            </a:pPr>
            <a:endParaRPr lang="en-US" sz="1200" kern="1200" dirty="0" smtClean="0">
              <a:solidFill>
                <a:schemeClr val="tx1"/>
              </a:solidFill>
              <a:effectLst/>
              <a:latin typeface="+mn-lt"/>
              <a:ea typeface="+mn-ea"/>
              <a:cs typeface="+mn-cs"/>
            </a:endParaRPr>
          </a:p>
          <a:p>
            <a:r>
              <a:rPr lang="en-US" dirty="0" smtClean="0"/>
              <a:t>Stratosphere:</a:t>
            </a:r>
          </a:p>
          <a:p>
            <a:r>
              <a:rPr lang="en-US" dirty="0" smtClean="0"/>
              <a:t>	- ozone layer</a:t>
            </a:r>
            <a:r>
              <a:rPr lang="en-US" baseline="0" dirty="0" smtClean="0"/>
              <a:t> here (absorbs UV!)</a:t>
            </a:r>
          </a:p>
          <a:p>
            <a:r>
              <a:rPr lang="en-US" baseline="0" dirty="0" smtClean="0"/>
              <a:t>	- ozone  O3</a:t>
            </a:r>
          </a:p>
          <a:p>
            <a:r>
              <a:rPr lang="en-US" baseline="0" dirty="0" smtClean="0"/>
              <a:t>	- where temperature rises with </a:t>
            </a:r>
            <a:r>
              <a:rPr lang="en-US" baseline="0" dirty="0" err="1" smtClean="0"/>
              <a:t>altitdue</a:t>
            </a:r>
            <a:r>
              <a:rPr lang="en-US" baseline="0" dirty="0" smtClean="0"/>
              <a:t> </a:t>
            </a:r>
          </a:p>
          <a:p>
            <a:r>
              <a:rPr lang="en-US" baseline="0" dirty="0" smtClean="0"/>
              <a:t>		absorbs more light/heat at top of stratosphere (ozone)</a:t>
            </a:r>
          </a:p>
          <a:p>
            <a:r>
              <a:rPr lang="en-US" baseline="0" dirty="0" smtClean="0"/>
              <a:t>	- airplanes here?</a:t>
            </a:r>
          </a:p>
          <a:p>
            <a:r>
              <a:rPr lang="en-US" baseline="0" dirty="0" smtClean="0"/>
              <a:t>	- up to 30-35 miles above earth surface</a:t>
            </a:r>
          </a:p>
          <a:p>
            <a:endParaRPr lang="en-US" baseline="0" dirty="0" smtClean="0"/>
          </a:p>
          <a:p>
            <a:r>
              <a:rPr lang="en-US" baseline="0" dirty="0" smtClean="0"/>
              <a:t>Mesosphere</a:t>
            </a:r>
          </a:p>
          <a:p>
            <a:r>
              <a:rPr lang="en-US" baseline="0" dirty="0" smtClean="0"/>
              <a:t>	- up to 50 miles up</a:t>
            </a:r>
          </a:p>
          <a:p>
            <a:r>
              <a:rPr lang="en-US" baseline="0" dirty="0" smtClean="0"/>
              <a:t>	- where meteors burn up!</a:t>
            </a:r>
          </a:p>
          <a:p>
            <a:r>
              <a:rPr lang="en-US" baseline="0" dirty="0" smtClean="0"/>
              <a:t>	- cools again (no ozone)</a:t>
            </a:r>
          </a:p>
          <a:p>
            <a:endParaRPr lang="en-US" baseline="0" dirty="0" smtClean="0"/>
          </a:p>
          <a:p>
            <a:r>
              <a:rPr lang="en-US" baseline="0" dirty="0" smtClean="0"/>
              <a:t>Thermosphere</a:t>
            </a:r>
          </a:p>
          <a:p>
            <a:r>
              <a:rPr lang="en-US" baseline="0" dirty="0" smtClean="0"/>
              <a:t>	- air is very thin</a:t>
            </a:r>
          </a:p>
          <a:p>
            <a:r>
              <a:rPr lang="en-US" baseline="0" dirty="0" smtClean="0"/>
              <a:t>	- temperatures very hot!</a:t>
            </a:r>
          </a:p>
          <a:p>
            <a:r>
              <a:rPr lang="en-US" baseline="0" dirty="0" smtClean="0"/>
              <a:t>	- electrical charge, where ions are created</a:t>
            </a:r>
          </a:p>
          <a:p>
            <a:endParaRPr lang="en-US" baseline="0" dirty="0" smtClean="0"/>
          </a:p>
          <a:p>
            <a:r>
              <a:rPr lang="en-US" baseline="0" dirty="0" smtClean="0"/>
              <a:t>https://</a:t>
            </a:r>
            <a:r>
              <a:rPr lang="en-US" baseline="0" dirty="0" err="1" smtClean="0"/>
              <a:t>www.youtube.com</a:t>
            </a:r>
            <a:r>
              <a:rPr lang="en-US" baseline="0" dirty="0" smtClean="0"/>
              <a:t>/</a:t>
            </a:r>
            <a:r>
              <a:rPr lang="en-US" baseline="0" dirty="0" err="1" smtClean="0"/>
              <a:t>watch?v</a:t>
            </a:r>
            <a:r>
              <a:rPr lang="en-US" baseline="0" dirty="0" smtClean="0"/>
              <a:t>=6LkmD6B2ncs</a:t>
            </a:r>
          </a:p>
          <a:p>
            <a:endParaRPr lang="en-US" baseline="0" dirty="0" smtClean="0"/>
          </a:p>
        </p:txBody>
      </p:sp>
      <p:sp>
        <p:nvSpPr>
          <p:cNvPr id="4" name="Slide Number Placeholder 3"/>
          <p:cNvSpPr>
            <a:spLocks noGrp="1"/>
          </p:cNvSpPr>
          <p:nvPr>
            <p:ph type="sldNum" sz="quarter" idx="10"/>
          </p:nvPr>
        </p:nvSpPr>
        <p:spPr/>
        <p:txBody>
          <a:bodyPr/>
          <a:lstStyle/>
          <a:p>
            <a:fld id="{56DFC347-3DE5-D440-8CF1-52D50EDCB54A}" type="slidenum">
              <a:rPr lang="en-US" smtClean="0"/>
              <a:t>12</a:t>
            </a:fld>
            <a:endParaRPr lang="en-US"/>
          </a:p>
        </p:txBody>
      </p:sp>
    </p:spTree>
    <p:extLst>
      <p:ext uri="{BB962C8B-B14F-4D97-AF65-F5344CB8AC3E}">
        <p14:creationId xmlns:p14="http://schemas.microsoft.com/office/powerpoint/2010/main" val="2608831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STUDENT Q</a:t>
            </a:r>
            <a:r>
              <a:rPr lang="en-US" b="1" baseline="0" dirty="0" smtClean="0"/>
              <a:t> </a:t>
            </a:r>
            <a:r>
              <a:rPr lang="en-US" dirty="0" smtClean="0"/>
              <a:t>Who discovered</a:t>
            </a:r>
            <a:r>
              <a:rPr lang="en-US" baseline="0" dirty="0" smtClean="0"/>
              <a:t> the atmosphere?</a:t>
            </a:r>
          </a:p>
          <a:p>
            <a:r>
              <a:rPr lang="en-US" dirty="0" smtClean="0"/>
              <a:t>http://</a:t>
            </a:r>
            <a:r>
              <a:rPr lang="en-US" dirty="0" err="1" smtClean="0"/>
              <a:t>education.seattlepi.com</a:t>
            </a:r>
            <a:r>
              <a:rPr lang="en-US" dirty="0" smtClean="0"/>
              <a:t>/discovered-earths-atmosphere-5984.html</a:t>
            </a:r>
          </a:p>
          <a:p>
            <a:endParaRPr lang="en-US" dirty="0" smtClean="0"/>
          </a:p>
          <a:p>
            <a:pPr marL="171450" indent="-171450">
              <a:buFontTx/>
              <a:buChar char="-"/>
            </a:pPr>
            <a:r>
              <a:rPr lang="en-US" dirty="0" smtClean="0"/>
              <a:t>First one to send</a:t>
            </a:r>
            <a:r>
              <a:rPr lang="en-US" baseline="0" dirty="0" smtClean="0"/>
              <a:t> up </a:t>
            </a:r>
            <a:r>
              <a:rPr lang="en-US" baseline="0" dirty="0" err="1" smtClean="0"/>
              <a:t>balloosn</a:t>
            </a:r>
            <a:r>
              <a:rPr lang="en-US" baseline="0" dirty="0" smtClean="0"/>
              <a:t> into atmosphere 8-17 km high (</a:t>
            </a:r>
            <a:r>
              <a:rPr lang="en-US" baseline="0" dirty="0" err="1" smtClean="0"/>
              <a:t>tropophause</a:t>
            </a:r>
            <a:r>
              <a:rPr lang="en-US" baseline="0" dirty="0" smtClean="0"/>
              <a:t>) </a:t>
            </a:r>
          </a:p>
          <a:p>
            <a:pPr marL="628650" lvl="1" indent="-171450">
              <a:buFontTx/>
              <a:buChar char="-"/>
            </a:pPr>
            <a:r>
              <a:rPr lang="en-US" baseline="0" dirty="0" smtClean="0"/>
              <a:t>1783</a:t>
            </a:r>
          </a:p>
          <a:p>
            <a:pPr marL="628650" lvl="1" indent="-171450">
              <a:buFontTx/>
              <a:buChar char="-"/>
            </a:pPr>
            <a:r>
              <a:rPr lang="en-US" baseline="0" dirty="0" smtClean="0"/>
              <a:t>Attached thermometers , barometers with recording devices</a:t>
            </a:r>
          </a:p>
          <a:p>
            <a:pPr marL="628650" lvl="1" indent="-171450">
              <a:buFontTx/>
              <a:buChar char="-"/>
            </a:pPr>
            <a:r>
              <a:rPr lang="en-US" baseline="0" dirty="0" smtClean="0"/>
              <a:t>Discovered the decreasing heat</a:t>
            </a:r>
          </a:p>
          <a:p>
            <a:pPr marL="628650" lvl="1" indent="-171450">
              <a:buFontTx/>
              <a:buChar char="-"/>
            </a:pPr>
            <a:r>
              <a:rPr lang="en-US" baseline="0" dirty="0" smtClean="0"/>
              <a:t>Named troposphere (sphere of changes) and stratosphere (</a:t>
            </a:r>
            <a:r>
              <a:rPr lang="en-US" baseline="0" dirty="0" err="1" smtClean="0"/>
              <a:t>spere</a:t>
            </a:r>
            <a:r>
              <a:rPr lang="en-US" baseline="0" dirty="0" smtClean="0"/>
              <a:t> of layers)</a:t>
            </a:r>
            <a:endParaRPr lang="en-US" dirty="0" smtClean="0"/>
          </a:p>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13</a:t>
            </a:fld>
            <a:endParaRPr lang="en-US"/>
          </a:p>
        </p:txBody>
      </p:sp>
    </p:spTree>
    <p:extLst>
      <p:ext uri="{BB962C8B-B14F-4D97-AF65-F5344CB8AC3E}">
        <p14:creationId xmlns:p14="http://schemas.microsoft.com/office/powerpoint/2010/main" val="3241674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14</a:t>
            </a:fld>
            <a:endParaRPr lang="en-US"/>
          </a:p>
        </p:txBody>
      </p:sp>
    </p:spTree>
    <p:extLst>
      <p:ext uri="{BB962C8B-B14F-4D97-AF65-F5344CB8AC3E}">
        <p14:creationId xmlns:p14="http://schemas.microsoft.com/office/powerpoint/2010/main" val="3680022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15</a:t>
            </a:fld>
            <a:endParaRPr lang="en-US"/>
          </a:p>
        </p:txBody>
      </p:sp>
    </p:spTree>
    <p:extLst>
      <p:ext uri="{BB962C8B-B14F-4D97-AF65-F5344CB8AC3E}">
        <p14:creationId xmlns:p14="http://schemas.microsoft.com/office/powerpoint/2010/main" val="2136697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The earth is </a:t>
            </a:r>
            <a:r>
              <a:rPr lang="en-US" sz="1200" u="sng" kern="1200" dirty="0" smtClean="0">
                <a:solidFill>
                  <a:schemeClr val="tx1"/>
                </a:solidFill>
                <a:effectLst/>
                <a:latin typeface="+mn-lt"/>
                <a:ea typeface="+mn-ea"/>
                <a:cs typeface="+mn-cs"/>
              </a:rPr>
              <a:t>differentially heated</a:t>
            </a:r>
            <a:r>
              <a:rPr lang="en-US" sz="1200" kern="1200" dirty="0" smtClean="0">
                <a:solidFill>
                  <a:schemeClr val="tx1"/>
                </a:solidFill>
                <a:effectLst/>
                <a:latin typeface="+mn-lt"/>
                <a:ea typeface="+mn-ea"/>
                <a:cs typeface="+mn-cs"/>
              </a:rPr>
              <a:t> so that there’s more warm at the equator and cooler temperature at poles</a:t>
            </a:r>
          </a:p>
          <a:p>
            <a:pPr lvl="1"/>
            <a:r>
              <a:rPr lang="en-US" sz="1200" kern="1200" dirty="0" smtClean="0">
                <a:solidFill>
                  <a:schemeClr val="tx1"/>
                </a:solidFill>
                <a:effectLst/>
                <a:latin typeface="+mn-lt"/>
                <a:ea typeface="+mn-ea"/>
                <a:cs typeface="+mn-cs"/>
              </a:rPr>
              <a:t>Warmer air is less dense and lighter air will rise at the equator</a:t>
            </a:r>
          </a:p>
          <a:p>
            <a:pPr lvl="1"/>
            <a:r>
              <a:rPr lang="en-US" sz="1200" kern="1200" dirty="0" smtClean="0">
                <a:solidFill>
                  <a:schemeClr val="tx1"/>
                </a:solidFill>
                <a:effectLst/>
                <a:latin typeface="+mn-lt"/>
                <a:ea typeface="+mn-ea"/>
                <a:cs typeface="+mn-cs"/>
              </a:rPr>
              <a:t>Whereas cooler, denser air sinks</a:t>
            </a:r>
          </a:p>
          <a:p>
            <a:pPr lvl="1"/>
            <a:r>
              <a:rPr lang="en-US" sz="1200" kern="1200" dirty="0" smtClean="0">
                <a:solidFill>
                  <a:schemeClr val="tx1"/>
                </a:solidFill>
                <a:effectLst/>
                <a:latin typeface="+mn-lt"/>
                <a:ea typeface="+mn-ea"/>
                <a:cs typeface="+mn-cs"/>
              </a:rPr>
              <a:t>When we talk about the atmosphere, we describe it as pressure systems</a:t>
            </a:r>
          </a:p>
          <a:p>
            <a:pPr lvl="2"/>
            <a:r>
              <a:rPr lang="en-US" sz="1200" kern="1200" dirty="0" smtClean="0">
                <a:solidFill>
                  <a:schemeClr val="tx1"/>
                </a:solidFill>
                <a:effectLst/>
                <a:latin typeface="+mn-lt"/>
                <a:ea typeface="+mn-ea"/>
                <a:cs typeface="+mn-cs"/>
              </a:rPr>
              <a:t>Pressure has to do with the force of the overlying air </a:t>
            </a:r>
          </a:p>
          <a:p>
            <a:pPr lvl="2"/>
            <a:r>
              <a:rPr lang="en-US" sz="1200" kern="1200" dirty="0" smtClean="0">
                <a:solidFill>
                  <a:schemeClr val="tx1"/>
                </a:solidFill>
                <a:effectLst/>
                <a:latin typeface="+mn-lt"/>
                <a:ea typeface="+mn-ea"/>
                <a:cs typeface="+mn-cs"/>
              </a:rPr>
              <a:t>When warm, moist, light air at the equator </a:t>
            </a:r>
            <a:r>
              <a:rPr lang="en-US" sz="1200" u="sng" kern="1200" dirty="0" smtClean="0">
                <a:solidFill>
                  <a:schemeClr val="tx1"/>
                </a:solidFill>
                <a:effectLst/>
                <a:latin typeface="+mn-lt"/>
                <a:ea typeface="+mn-ea"/>
                <a:cs typeface="+mn-cs"/>
              </a:rPr>
              <a:t>rises</a:t>
            </a:r>
            <a:r>
              <a:rPr lang="en-US" sz="1200" kern="1200" dirty="0" smtClean="0">
                <a:solidFill>
                  <a:schemeClr val="tx1"/>
                </a:solidFill>
                <a:effectLst/>
                <a:latin typeface="+mn-lt"/>
                <a:ea typeface="+mn-ea"/>
                <a:cs typeface="+mn-cs"/>
              </a:rPr>
              <a:t>, this creates a LOW pressure system </a:t>
            </a:r>
          </a:p>
          <a:p>
            <a:pPr lvl="2"/>
            <a:r>
              <a:rPr lang="en-US" sz="1200" kern="1200" dirty="0" smtClean="0">
                <a:solidFill>
                  <a:schemeClr val="tx1"/>
                </a:solidFill>
                <a:effectLst/>
                <a:latin typeface="+mn-lt"/>
                <a:ea typeface="+mn-ea"/>
                <a:cs typeface="+mn-cs"/>
              </a:rPr>
              <a:t>Whereas when cool, dry, dense air </a:t>
            </a:r>
            <a:r>
              <a:rPr lang="en-US" sz="1200" u="sng" kern="1200" dirty="0" smtClean="0">
                <a:solidFill>
                  <a:schemeClr val="tx1"/>
                </a:solidFill>
                <a:effectLst/>
                <a:latin typeface="+mn-lt"/>
                <a:ea typeface="+mn-ea"/>
                <a:cs typeface="+mn-cs"/>
              </a:rPr>
              <a:t>sinks</a:t>
            </a:r>
            <a:r>
              <a:rPr lang="en-US" sz="1200" kern="1200" dirty="0" smtClean="0">
                <a:solidFill>
                  <a:schemeClr val="tx1"/>
                </a:solidFill>
                <a:effectLst/>
                <a:latin typeface="+mn-lt"/>
                <a:ea typeface="+mn-ea"/>
                <a:cs typeface="+mn-cs"/>
              </a:rPr>
              <a:t>, it creates a HIGH pressure system </a:t>
            </a:r>
          </a:p>
          <a:p>
            <a:pPr lvl="2"/>
            <a:r>
              <a:rPr lang="en-US" sz="1200" kern="1200" dirty="0" smtClean="0">
                <a:solidFill>
                  <a:schemeClr val="tx1"/>
                </a:solidFill>
                <a:effectLst/>
                <a:latin typeface="+mn-lt"/>
                <a:ea typeface="+mn-ea"/>
                <a:cs typeface="+mn-cs"/>
              </a:rPr>
              <a:t> </a:t>
            </a:r>
          </a:p>
          <a:p>
            <a:pPr lvl="2"/>
            <a:r>
              <a:rPr lang="en-US" sz="1200" b="1" kern="1200" dirty="0" smtClean="0">
                <a:solidFill>
                  <a:schemeClr val="tx1"/>
                </a:solidFill>
                <a:effectLst/>
                <a:latin typeface="+mn-lt"/>
                <a:ea typeface="+mn-ea"/>
                <a:cs typeface="+mn-cs"/>
              </a:rPr>
              <a:t>STUDENT Q</a:t>
            </a:r>
          </a:p>
          <a:p>
            <a:r>
              <a:rPr lang="en-US" sz="1200" kern="1200" dirty="0" smtClean="0">
                <a:solidFill>
                  <a:schemeClr val="tx1"/>
                </a:solidFill>
                <a:latin typeface="+mn-lt"/>
                <a:ea typeface="+mn-ea"/>
                <a:cs typeface="+mn-cs"/>
              </a:rPr>
              <a:t>Why does rising air create a low-pressure area in the atmosphere?</a:t>
            </a:r>
          </a:p>
          <a:p>
            <a:r>
              <a:rPr lang="en-US" sz="1200" kern="1200" dirty="0" smtClean="0">
                <a:solidFill>
                  <a:schemeClr val="tx1"/>
                </a:solidFill>
                <a:latin typeface="+mn-lt"/>
                <a:ea typeface="+mn-ea"/>
                <a:cs typeface="+mn-cs"/>
              </a:rPr>
              <a:t>Why do high pressure zones produce clear skies and low pressure </a:t>
            </a:r>
          </a:p>
          <a:p>
            <a:r>
              <a:rPr lang="en-US" sz="1200" kern="1200" dirty="0" smtClean="0">
                <a:solidFill>
                  <a:schemeClr val="tx1"/>
                </a:solidFill>
                <a:latin typeface="+mn-lt"/>
                <a:ea typeface="+mn-ea"/>
                <a:cs typeface="+mn-cs"/>
              </a:rPr>
              <a:t>zones produce rain?</a:t>
            </a:r>
          </a:p>
          <a:p>
            <a:r>
              <a:rPr lang="en-US" sz="1200" b="1" kern="1200" dirty="0" smtClean="0">
                <a:solidFill>
                  <a:schemeClr val="tx1"/>
                </a:solidFill>
                <a:effectLst/>
                <a:latin typeface="+mn-lt"/>
                <a:ea typeface="+mn-ea"/>
                <a:cs typeface="+mn-cs"/>
              </a:rPr>
              <a:t>https://</a:t>
            </a:r>
            <a:r>
              <a:rPr lang="en-US" sz="1200" b="1" kern="1200" dirty="0" err="1" smtClean="0">
                <a:solidFill>
                  <a:schemeClr val="tx1"/>
                </a:solidFill>
                <a:effectLst/>
                <a:latin typeface="+mn-lt"/>
                <a:ea typeface="+mn-ea"/>
                <a:cs typeface="+mn-cs"/>
              </a:rPr>
              <a:t>www.youtube.com</a:t>
            </a:r>
            <a:r>
              <a:rPr lang="en-US" sz="1200" b="1" kern="1200" dirty="0" smtClean="0">
                <a:solidFill>
                  <a:schemeClr val="tx1"/>
                </a:solidFill>
                <a:effectLst/>
                <a:latin typeface="+mn-lt"/>
                <a:ea typeface="+mn-ea"/>
                <a:cs typeface="+mn-cs"/>
              </a:rPr>
              <a:t>/</a:t>
            </a:r>
            <a:r>
              <a:rPr lang="en-US" sz="1200" b="1" kern="1200" dirty="0" err="1" smtClean="0">
                <a:solidFill>
                  <a:schemeClr val="tx1"/>
                </a:solidFill>
                <a:effectLst/>
                <a:latin typeface="+mn-lt"/>
                <a:ea typeface="+mn-ea"/>
                <a:cs typeface="+mn-cs"/>
              </a:rPr>
              <a:t>watch?v</a:t>
            </a:r>
            <a:r>
              <a:rPr lang="en-US" sz="1200" b="1" kern="1200" dirty="0" smtClean="0">
                <a:solidFill>
                  <a:schemeClr val="tx1"/>
                </a:solidFill>
                <a:effectLst/>
                <a:latin typeface="+mn-lt"/>
                <a:ea typeface="+mn-ea"/>
                <a:cs typeface="+mn-cs"/>
              </a:rPr>
              <a:t>=</a:t>
            </a:r>
            <a:r>
              <a:rPr lang="en-US" sz="1200" b="1" kern="1200" dirty="0" err="1" smtClean="0">
                <a:solidFill>
                  <a:schemeClr val="tx1"/>
                </a:solidFill>
                <a:effectLst/>
                <a:latin typeface="+mn-lt"/>
                <a:ea typeface="+mn-ea"/>
                <a:cs typeface="+mn-cs"/>
              </a:rPr>
              <a:t>aiYyCurh_SU</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16</a:t>
            </a:fld>
            <a:endParaRPr lang="en-US"/>
          </a:p>
        </p:txBody>
      </p:sp>
    </p:spTree>
    <p:extLst>
      <p:ext uri="{BB962C8B-B14F-4D97-AF65-F5344CB8AC3E}">
        <p14:creationId xmlns:p14="http://schemas.microsoft.com/office/powerpoint/2010/main" val="574823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Coriolis effect</a:t>
            </a:r>
          </a:p>
          <a:p>
            <a:pPr lvl="1"/>
            <a:r>
              <a:rPr lang="en-US" sz="1200" b="1" kern="1200" dirty="0" smtClean="0">
                <a:solidFill>
                  <a:schemeClr val="tx1"/>
                </a:solidFill>
                <a:effectLst/>
                <a:latin typeface="+mn-lt"/>
                <a:ea typeface="+mn-ea"/>
                <a:cs typeface="+mn-cs"/>
              </a:rPr>
              <a:t>the earth is rotating much faster at equator than at poles </a:t>
            </a:r>
          </a:p>
          <a:p>
            <a:pPr lvl="1"/>
            <a:r>
              <a:rPr lang="en-US" sz="1200" kern="1200" dirty="0" smtClean="0">
                <a:solidFill>
                  <a:schemeClr val="tx1"/>
                </a:solidFill>
                <a:effectLst/>
                <a:latin typeface="+mn-lt"/>
                <a:ea typeface="+mn-ea"/>
                <a:cs typeface="+mn-cs"/>
              </a:rPr>
              <a:t>so when things move from the equators to poles or </a:t>
            </a:r>
            <a:r>
              <a:rPr lang="en-US" sz="1200" kern="1200" dirty="0" err="1" smtClean="0">
                <a:solidFill>
                  <a:schemeClr val="tx1"/>
                </a:solidFill>
                <a:effectLst/>
                <a:latin typeface="+mn-lt"/>
                <a:ea typeface="+mn-ea"/>
                <a:cs typeface="+mn-cs"/>
              </a:rPr>
              <a:t>vis</a:t>
            </a:r>
            <a:r>
              <a:rPr lang="en-US" sz="1200" kern="1200" dirty="0" smtClean="0">
                <a:solidFill>
                  <a:schemeClr val="tx1"/>
                </a:solidFill>
                <a:effectLst/>
                <a:latin typeface="+mn-lt"/>
                <a:ea typeface="+mn-ea"/>
                <a:cs typeface="+mn-cs"/>
              </a:rPr>
              <a:t> versa, there is an apparent deflection</a:t>
            </a:r>
          </a:p>
          <a:p>
            <a:pPr lvl="1"/>
            <a:endParaRPr lang="en-US" sz="1200" kern="1200" dirty="0" smtClean="0">
              <a:solidFill>
                <a:schemeClr val="tx1"/>
              </a:solidFill>
              <a:effectLst/>
              <a:latin typeface="+mn-lt"/>
              <a:ea typeface="+mn-ea"/>
              <a:cs typeface="+mn-cs"/>
            </a:endParaRPr>
          </a:p>
          <a:p>
            <a:r>
              <a:rPr lang="en-US" dirty="0" smtClean="0"/>
              <a:t>Rotation</a:t>
            </a:r>
            <a:r>
              <a:rPr lang="en-US" baseline="0" dirty="0" smtClean="0"/>
              <a:t> velocity is MOST at equator</a:t>
            </a:r>
          </a:p>
          <a:p>
            <a:endParaRPr lang="en-US" baseline="0" dirty="0" smtClean="0"/>
          </a:p>
          <a:p>
            <a:r>
              <a:rPr lang="en-US" baseline="0" dirty="0" smtClean="0"/>
              <a:t>Good explanation </a:t>
            </a:r>
          </a:p>
          <a:p>
            <a:r>
              <a:rPr lang="en-US" baseline="0" dirty="0" smtClean="0"/>
              <a:t>https://</a:t>
            </a:r>
            <a:r>
              <a:rPr lang="en-US" baseline="0" dirty="0" err="1" smtClean="0"/>
              <a:t>www.youtube.com</a:t>
            </a:r>
            <a:r>
              <a:rPr lang="en-US" baseline="0" dirty="0" smtClean="0"/>
              <a:t>/</a:t>
            </a:r>
            <a:r>
              <a:rPr lang="en-US" baseline="0" dirty="0" err="1" smtClean="0"/>
              <a:t>watch?v</a:t>
            </a:r>
            <a:r>
              <a:rPr lang="en-US" baseline="0" dirty="0" smtClean="0"/>
              <a:t>=aeY9tY9vKgs</a:t>
            </a:r>
          </a:p>
          <a:p>
            <a:r>
              <a:rPr lang="en-US" baseline="0" dirty="0" smtClean="0"/>
              <a:t>https://</a:t>
            </a:r>
            <a:r>
              <a:rPr lang="en-US" baseline="0" dirty="0" err="1" smtClean="0"/>
              <a:t>www.youtube.com</a:t>
            </a:r>
            <a:r>
              <a:rPr lang="en-US" baseline="0" dirty="0" smtClean="0"/>
              <a:t>/</a:t>
            </a:r>
            <a:r>
              <a:rPr lang="en-US" baseline="0" dirty="0" err="1" smtClean="0"/>
              <a:t>watch?v</a:t>
            </a:r>
            <a:r>
              <a:rPr lang="en-US" baseline="0" dirty="0" smtClean="0"/>
              <a:t>=</a:t>
            </a:r>
            <a:r>
              <a:rPr lang="en-US" baseline="0" dirty="0" err="1" smtClean="0"/>
              <a:t>rdGtcZSFRLk</a:t>
            </a:r>
            <a:endParaRPr lang="en-US" baseline="0" dirty="0" smtClean="0"/>
          </a:p>
          <a:p>
            <a:r>
              <a:rPr lang="en-US" baseline="0" dirty="0" smtClean="0"/>
              <a:t>https://</a:t>
            </a:r>
            <a:r>
              <a:rPr lang="en-US" baseline="0" dirty="0" err="1" smtClean="0"/>
              <a:t>www.youtube.com</a:t>
            </a:r>
            <a:r>
              <a:rPr lang="en-US" baseline="0" dirty="0" smtClean="0"/>
              <a:t>/</a:t>
            </a:r>
            <a:r>
              <a:rPr lang="en-US" baseline="0" dirty="0" err="1" smtClean="0"/>
              <a:t>watch?v</a:t>
            </a:r>
            <a:r>
              <a:rPr lang="en-US" baseline="0" dirty="0" smtClean="0"/>
              <a:t>=UEPThmlk9As</a:t>
            </a:r>
          </a:p>
          <a:p>
            <a:endParaRPr lang="en-US" dirty="0" smtClean="0"/>
          </a:p>
          <a:p>
            <a:r>
              <a:rPr lang="en-US" dirty="0" smtClean="0"/>
              <a:t>** </a:t>
            </a:r>
            <a:r>
              <a:rPr lang="en-US" dirty="0" err="1" smtClean="0"/>
              <a:t>convservation</a:t>
            </a:r>
            <a:r>
              <a:rPr lang="en-US" baseline="0" dirty="0" smtClean="0"/>
              <a:t> of angular momentum = for rotating object (mass*velocity*radius = constant. </a:t>
            </a:r>
          </a:p>
          <a:p>
            <a:r>
              <a:rPr lang="en-US" baseline="0" dirty="0" smtClean="0"/>
              <a:t>	as parcel moves north, closer to rotation of axis, </a:t>
            </a:r>
            <a:r>
              <a:rPr lang="en-US" baseline="0" dirty="0" err="1" smtClean="0"/>
              <a:t>roational</a:t>
            </a:r>
            <a:r>
              <a:rPr lang="en-US" baseline="0" dirty="0" smtClean="0"/>
              <a:t> speed increases</a:t>
            </a:r>
          </a:p>
          <a:p>
            <a:r>
              <a:rPr lang="en-US" b="1" baseline="0" dirty="0" smtClean="0"/>
              <a:t>Maintains momentum of initial location	</a:t>
            </a:r>
          </a:p>
          <a:p>
            <a:endParaRPr lang="en-US" b="1" baseline="0" dirty="0" smtClean="0"/>
          </a:p>
          <a:p>
            <a:endParaRPr lang="en-US" b="1" baseline="0" dirty="0" smtClean="0"/>
          </a:p>
          <a:p>
            <a:r>
              <a:rPr lang="en-US" b="1" baseline="0" dirty="0" smtClean="0"/>
              <a:t>CORIOLIS ZERO AT EQUATOR, MAXIMUM AT EQUATOR. Why?</a:t>
            </a:r>
          </a:p>
          <a:p>
            <a:r>
              <a:rPr lang="en-US" b="1" baseline="0" dirty="0" smtClean="0"/>
              <a:t>*** INCREASING RATE OF </a:t>
            </a:r>
            <a:r>
              <a:rPr lang="en-US" b="1" u="sng" baseline="0" dirty="0" smtClean="0"/>
              <a:t>CHANGE</a:t>
            </a:r>
            <a:r>
              <a:rPr lang="en-US" b="1" u="none" baseline="0" dirty="0" smtClean="0"/>
              <a:t> IN ROTATIONAL SPEED. </a:t>
            </a:r>
            <a:r>
              <a:rPr lang="en-US" b="0" u="none" baseline="0" dirty="0" smtClean="0"/>
              <a:t>Per unit increase in area, more change in rotational speed at pole</a:t>
            </a:r>
            <a:endParaRPr lang="en-US" b="1" baseline="0" dirty="0" smtClean="0"/>
          </a:p>
          <a:p>
            <a:pPr marL="171450" indent="-171450">
              <a:buFontTx/>
              <a:buChar char="-"/>
            </a:pPr>
            <a:r>
              <a:rPr lang="en-US" dirty="0" smtClean="0"/>
              <a:t>As latitude increases and the speed of the earth's rotation decreases, Coriolis effect increases. A pilot flying along the equator itself would be able to continue flying on the equator without any apparent deflection. A little to the north or south of the equator, however, and our pilot would be deflected. As the pilot's plane nears the poles, it would experience the most deflection </a:t>
            </a:r>
            <a:r>
              <a:rPr lang="en-US" dirty="0" err="1" smtClean="0"/>
              <a:t>possible.Another</a:t>
            </a:r>
            <a:r>
              <a:rPr lang="en-US" dirty="0" smtClean="0"/>
              <a:t> example of this idea of latitudinal variations in deflection would be the formation of hurricanes. They don't form within five degrees of the equator because there is not enough Coriolis rotation.</a:t>
            </a:r>
          </a:p>
          <a:p>
            <a:endParaRPr lang="en-US" dirty="0" smtClean="0"/>
          </a:p>
          <a:p>
            <a:r>
              <a:rPr lang="en-US" sz="1200" b="1" kern="1200" dirty="0" smtClean="0">
                <a:solidFill>
                  <a:schemeClr val="tx1"/>
                </a:solidFill>
                <a:effectLst/>
                <a:latin typeface="+mn-lt"/>
                <a:ea typeface="+mn-ea"/>
                <a:cs typeface="+mn-cs"/>
              </a:rPr>
              <a:t>4. Can you explain why the Coriolis effect increases with increasing latitude (</a:t>
            </a:r>
            <a:r>
              <a:rPr lang="en-US" sz="1200" b="1" kern="1200" dirty="0" err="1" smtClean="0">
                <a:solidFill>
                  <a:schemeClr val="tx1"/>
                </a:solidFill>
                <a:effectLst/>
                <a:latin typeface="+mn-lt"/>
                <a:ea typeface="+mn-ea"/>
                <a:cs typeface="+mn-cs"/>
              </a:rPr>
              <a:t>poleward</a:t>
            </a:r>
            <a:r>
              <a:rPr lang="en-US" sz="1200" b="1" kern="1200" dirty="0" smtClean="0">
                <a:solidFill>
                  <a:schemeClr val="tx1"/>
                </a:solidFill>
                <a:effectLst/>
                <a:latin typeface="+mn-lt"/>
                <a:ea typeface="+mn-ea"/>
                <a:cs typeface="+mn-cs"/>
              </a:rPr>
              <a:t>)? (Hint: picture how the circumference of the latitude lines changes with latitude. Where is the change </a:t>
            </a:r>
            <a:r>
              <a:rPr lang="en-US" sz="1200" b="1" u="sng" kern="1200" dirty="0" smtClean="0">
                <a:solidFill>
                  <a:schemeClr val="tx1"/>
                </a:solidFill>
                <a:effectLst/>
                <a:latin typeface="+mn-lt"/>
                <a:ea typeface="+mn-ea"/>
                <a:cs typeface="+mn-cs"/>
              </a:rPr>
              <a:t>rate</a:t>
            </a:r>
            <a:r>
              <a:rPr lang="en-US" sz="1200" b="1" kern="1200" dirty="0" smtClean="0">
                <a:solidFill>
                  <a:schemeClr val="tx1"/>
                </a:solidFill>
                <a:effectLst/>
                <a:latin typeface="+mn-lt"/>
                <a:ea typeface="+mn-ea"/>
                <a:cs typeface="+mn-cs"/>
              </a:rPr>
              <a:t> the greatest and least?)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Coriolis effect increases with increasing latitude (</a:t>
            </a:r>
            <a:r>
              <a:rPr lang="en-US" sz="1200" kern="1200" dirty="0" err="1" smtClean="0">
                <a:solidFill>
                  <a:schemeClr val="tx1"/>
                </a:solidFill>
                <a:effectLst/>
                <a:latin typeface="+mn-lt"/>
                <a:ea typeface="+mn-ea"/>
                <a:cs typeface="+mn-cs"/>
              </a:rPr>
              <a:t>poleward</a:t>
            </a:r>
            <a:r>
              <a:rPr lang="en-US" sz="1200" kern="1200" dirty="0" smtClean="0">
                <a:solidFill>
                  <a:schemeClr val="tx1"/>
                </a:solidFill>
                <a:effectLst/>
                <a:latin typeface="+mn-lt"/>
                <a:ea typeface="+mn-ea"/>
                <a:cs typeface="+mn-cs"/>
              </a:rPr>
              <a:t> in both hemispheres) because the </a:t>
            </a:r>
            <a:r>
              <a:rPr lang="en-US" sz="1200" i="1" kern="1200" dirty="0" smtClean="0">
                <a:solidFill>
                  <a:schemeClr val="tx1"/>
                </a:solidFill>
                <a:effectLst/>
                <a:latin typeface="+mn-lt"/>
                <a:ea typeface="+mn-ea"/>
                <a:cs typeface="+mn-cs"/>
              </a:rPr>
              <a:t>rate of change</a:t>
            </a:r>
            <a:r>
              <a:rPr lang="en-US" sz="1200" kern="1200" dirty="0" smtClean="0">
                <a:solidFill>
                  <a:schemeClr val="tx1"/>
                </a:solidFill>
                <a:effectLst/>
                <a:latin typeface="+mn-lt"/>
                <a:ea typeface="+mn-ea"/>
                <a:cs typeface="+mn-cs"/>
              </a:rPr>
              <a:t> of the earth’s radius of rotation increases with increasing latitude (</a:t>
            </a:r>
            <a:r>
              <a:rPr lang="en-US" sz="1200" kern="1200" dirty="0" err="1" smtClean="0">
                <a:solidFill>
                  <a:schemeClr val="tx1"/>
                </a:solidFill>
                <a:effectLst/>
                <a:latin typeface="+mn-lt"/>
                <a:ea typeface="+mn-ea"/>
                <a:cs typeface="+mn-cs"/>
              </a:rPr>
              <a:t>poleward</a:t>
            </a:r>
            <a:r>
              <a:rPr lang="en-US" sz="1200" kern="1200" dirty="0" smtClean="0">
                <a:solidFill>
                  <a:schemeClr val="tx1"/>
                </a:solidFill>
                <a:effectLst/>
                <a:latin typeface="+mn-lt"/>
                <a:ea typeface="+mn-ea"/>
                <a:cs typeface="+mn-cs"/>
              </a:rPr>
              <a:t>).  That is, there is a greater </a:t>
            </a:r>
            <a:r>
              <a:rPr lang="en-US" sz="1200" u="sng" kern="1200" dirty="0" smtClean="0">
                <a:solidFill>
                  <a:schemeClr val="tx1"/>
                </a:solidFill>
                <a:effectLst/>
                <a:latin typeface="+mn-lt"/>
                <a:ea typeface="+mn-ea"/>
                <a:cs typeface="+mn-cs"/>
              </a:rPr>
              <a:t>change</a:t>
            </a:r>
            <a:r>
              <a:rPr lang="en-US" sz="1200" kern="1200" dirty="0" smtClean="0">
                <a:solidFill>
                  <a:schemeClr val="tx1"/>
                </a:solidFill>
                <a:effectLst/>
                <a:latin typeface="+mn-lt"/>
                <a:ea typeface="+mn-ea"/>
                <a:cs typeface="+mn-cs"/>
              </a:rPr>
              <a:t> in the earth’s radius of rotation </a:t>
            </a:r>
            <a:r>
              <a:rPr lang="en-US" sz="1200" u="sng" kern="1200" dirty="0" smtClean="0">
                <a:solidFill>
                  <a:schemeClr val="tx1"/>
                </a:solidFill>
                <a:effectLst/>
                <a:latin typeface="+mn-lt"/>
                <a:ea typeface="+mn-ea"/>
                <a:cs typeface="+mn-cs"/>
              </a:rPr>
              <a:t>per degree of latitude</a:t>
            </a:r>
            <a:r>
              <a:rPr lang="en-US" sz="1200" kern="1200" dirty="0" smtClean="0">
                <a:solidFill>
                  <a:schemeClr val="tx1"/>
                </a:solidFill>
                <a:effectLst/>
                <a:latin typeface="+mn-lt"/>
                <a:ea typeface="+mn-ea"/>
                <a:cs typeface="+mn-cs"/>
              </a:rPr>
              <a:t> (i.e., </a:t>
            </a:r>
            <a:r>
              <a:rPr lang="en-US" sz="1200" kern="1200" dirty="0" err="1" smtClean="0">
                <a:solidFill>
                  <a:schemeClr val="tx1"/>
                </a:solidFill>
                <a:effectLst/>
                <a:latin typeface="+mn-lt"/>
                <a:ea typeface="+mn-ea"/>
                <a:cs typeface="+mn-cs"/>
              </a:rPr>
              <a:t>Δradius</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Δlatitude</a:t>
            </a:r>
            <a:r>
              <a:rPr lang="en-US" sz="1200" kern="1200" dirty="0" smtClean="0">
                <a:solidFill>
                  <a:schemeClr val="tx1"/>
                </a:solidFill>
                <a:effectLst/>
                <a:latin typeface="+mn-lt"/>
                <a:ea typeface="+mn-ea"/>
                <a:cs typeface="+mn-cs"/>
              </a:rPr>
              <a:t>) near the poles than near the equator.  This means that there is a greatest change in the rotational speed per degree of latitude near the poles and the least change near the equator.  Looking at Fig. 10 you can see that the change in rotational speed between 60ºN and 90ºN is 800 km/</a:t>
            </a:r>
            <a:r>
              <a:rPr lang="en-US" sz="1200" kern="1200" dirty="0" err="1" smtClean="0">
                <a:solidFill>
                  <a:schemeClr val="tx1"/>
                </a:solidFill>
                <a:effectLst/>
                <a:latin typeface="+mn-lt"/>
                <a:ea typeface="+mn-ea"/>
                <a:cs typeface="+mn-cs"/>
              </a:rPr>
              <a:t>hr</a:t>
            </a:r>
            <a:r>
              <a:rPr lang="en-US" sz="1200" kern="1200" dirty="0" smtClean="0">
                <a:solidFill>
                  <a:schemeClr val="tx1"/>
                </a:solidFill>
                <a:effectLst/>
                <a:latin typeface="+mn-lt"/>
                <a:ea typeface="+mn-ea"/>
                <a:cs typeface="+mn-cs"/>
              </a:rPr>
              <a:t>, whereas between 0º and 30ºN the change in rotational speed is only 200 km/hr.  Thus the Coriolis effect increases </a:t>
            </a:r>
            <a:r>
              <a:rPr lang="en-US" sz="1200" kern="1200" dirty="0" err="1" smtClean="0">
                <a:solidFill>
                  <a:schemeClr val="tx1"/>
                </a:solidFill>
                <a:effectLst/>
                <a:latin typeface="+mn-lt"/>
                <a:ea typeface="+mn-ea"/>
                <a:cs typeface="+mn-cs"/>
              </a:rPr>
              <a:t>poleward</a:t>
            </a:r>
            <a:r>
              <a:rPr lang="en-US" sz="1200" kern="1200" dirty="0" smtClean="0">
                <a:solidFill>
                  <a:schemeClr val="tx1"/>
                </a:solidFill>
                <a:effectLst/>
                <a:latin typeface="+mn-lt"/>
                <a:ea typeface="+mn-ea"/>
                <a:cs typeface="+mn-cs"/>
              </a:rPr>
              <a:t>.</a:t>
            </a:r>
          </a:p>
          <a:p>
            <a:endParaRPr lang="en-US" dirty="0" smtClean="0"/>
          </a:p>
          <a:p>
            <a:endParaRPr lang="en-US" b="0" baseline="0" dirty="0" smtClean="0"/>
          </a:p>
          <a:p>
            <a:r>
              <a:rPr lang="en-US" b="1" baseline="0" dirty="0" smtClean="0"/>
              <a:t>https://</a:t>
            </a:r>
            <a:r>
              <a:rPr lang="en-US" b="1" baseline="0" dirty="0" err="1" smtClean="0"/>
              <a:t>www.youtube.com</a:t>
            </a:r>
            <a:r>
              <a:rPr lang="en-US" b="1" baseline="0" dirty="0" smtClean="0"/>
              <a:t>/</a:t>
            </a:r>
            <a:r>
              <a:rPr lang="en-US" b="1" baseline="0" dirty="0" err="1" smtClean="0"/>
              <a:t>watch?v</a:t>
            </a:r>
            <a:r>
              <a:rPr lang="en-US" b="1" baseline="0" dirty="0" smtClean="0"/>
              <a:t>=UEPThmlk9As</a:t>
            </a:r>
          </a:p>
          <a:p>
            <a:endParaRPr lang="en-US" b="1" baseline="0" dirty="0" smtClean="0"/>
          </a:p>
          <a:p>
            <a:endParaRPr lang="en-US" b="1" dirty="0"/>
          </a:p>
        </p:txBody>
      </p:sp>
      <p:sp>
        <p:nvSpPr>
          <p:cNvPr id="4" name="Slide Number Placeholder 3"/>
          <p:cNvSpPr>
            <a:spLocks noGrp="1"/>
          </p:cNvSpPr>
          <p:nvPr>
            <p:ph type="sldNum" sz="quarter" idx="10"/>
          </p:nvPr>
        </p:nvSpPr>
        <p:spPr/>
        <p:txBody>
          <a:bodyPr/>
          <a:lstStyle/>
          <a:p>
            <a:fld id="{56DFC347-3DE5-D440-8CF1-52D50EDCB54A}" type="slidenum">
              <a:rPr lang="en-US" smtClean="0"/>
              <a:t>17</a:t>
            </a:fld>
            <a:endParaRPr lang="en-US"/>
          </a:p>
        </p:txBody>
      </p:sp>
    </p:spTree>
    <p:extLst>
      <p:ext uri="{BB962C8B-B14F-4D97-AF65-F5344CB8AC3E}">
        <p14:creationId xmlns:p14="http://schemas.microsoft.com/office/powerpoint/2010/main" val="4105851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if you were to throw something to north from the equator and you were observing from outer space, there would be a deflection to the RIGHT</a:t>
            </a:r>
          </a:p>
          <a:p>
            <a:pPr lvl="1"/>
            <a:r>
              <a:rPr lang="en-US" sz="1200" kern="1200" dirty="0" smtClean="0">
                <a:solidFill>
                  <a:schemeClr val="tx1"/>
                </a:solidFill>
                <a:effectLst/>
                <a:latin typeface="+mn-lt"/>
                <a:ea typeface="+mn-ea"/>
                <a:cs typeface="+mn-cs"/>
              </a:rPr>
              <a:t>This is because the speed of momentum is conserved (faster at the equator), so it’ll maintain that eastward speed and deflect relatively to the east. </a:t>
            </a:r>
          </a:p>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18</a:t>
            </a:fld>
            <a:endParaRPr lang="en-US"/>
          </a:p>
        </p:txBody>
      </p:sp>
    </p:spTree>
    <p:extLst>
      <p:ext uri="{BB962C8B-B14F-4D97-AF65-F5344CB8AC3E}">
        <p14:creationId xmlns:p14="http://schemas.microsoft.com/office/powerpoint/2010/main" val="3147371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demo shows how rotation (on this small scale merry go round) can cause that apparent deflection</a:t>
            </a:r>
          </a:p>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19</a:t>
            </a:fld>
            <a:endParaRPr lang="en-US"/>
          </a:p>
        </p:txBody>
      </p:sp>
    </p:spTree>
    <p:extLst>
      <p:ext uri="{BB962C8B-B14F-4D97-AF65-F5344CB8AC3E}">
        <p14:creationId xmlns:p14="http://schemas.microsoft.com/office/powerpoint/2010/main" val="2679216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56DFC347-3DE5-D440-8CF1-52D50EDCB54A}" type="slidenum">
              <a:rPr lang="en-US" smtClean="0"/>
              <a:t>2</a:t>
            </a:fld>
            <a:endParaRPr lang="en-US"/>
          </a:p>
        </p:txBody>
      </p:sp>
    </p:spTree>
    <p:extLst>
      <p:ext uri="{BB962C8B-B14F-4D97-AF65-F5344CB8AC3E}">
        <p14:creationId xmlns:p14="http://schemas.microsoft.com/office/powerpoint/2010/main" val="516510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would be CF effects on a cylindrical shaped rotating earth?</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would be no Coriolis force on the sides of a cylindrical earth, because the radius of rotation would equal for all latitudes.  However, on the top and bottom of the cylinder, there would be a Coriolis Force, as there is on a merry-go-round, because the rotational speed decreases toward the center.</a:t>
            </a:r>
          </a:p>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20</a:t>
            </a:fld>
            <a:endParaRPr lang="en-US"/>
          </a:p>
        </p:txBody>
      </p:sp>
    </p:spTree>
    <p:extLst>
      <p:ext uri="{BB962C8B-B14F-4D97-AF65-F5344CB8AC3E}">
        <p14:creationId xmlns:p14="http://schemas.microsoft.com/office/powerpoint/2010/main" val="448117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this concept of heat rising from equator and moving towards</a:t>
            </a:r>
            <a:r>
              <a:rPr lang="en-US" baseline="0" dirty="0" smtClean="0"/>
              <a:t> poles in big convective cells</a:t>
            </a:r>
          </a:p>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21</a:t>
            </a:fld>
            <a:endParaRPr lang="en-US"/>
          </a:p>
        </p:txBody>
      </p:sp>
    </p:spTree>
    <p:extLst>
      <p:ext uri="{BB962C8B-B14F-4D97-AF65-F5344CB8AC3E}">
        <p14:creationId xmlns:p14="http://schemas.microsoft.com/office/powerpoint/2010/main" val="2365821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Coriolis effects makes it so that these two major cells are divided into multiple cells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Because of the Coriolis effect, the massive Hadley cell is actually 3 separate cells:</a:t>
            </a:r>
          </a:p>
          <a:p>
            <a:pPr lvl="1"/>
            <a:r>
              <a:rPr lang="en-US" sz="1200" b="1" kern="1200" dirty="0" smtClean="0">
                <a:solidFill>
                  <a:schemeClr val="tx1"/>
                </a:solidFill>
                <a:effectLst/>
                <a:latin typeface="+mn-lt"/>
                <a:ea typeface="+mn-ea"/>
                <a:cs typeface="+mn-cs"/>
              </a:rPr>
              <a:t>Can’t reach all the way north, it gets deflected such that its dived into three cells</a:t>
            </a:r>
          </a:p>
          <a:p>
            <a:pPr lvl="1"/>
            <a:r>
              <a:rPr lang="en-US" sz="1200" kern="1200" dirty="0" smtClean="0">
                <a:solidFill>
                  <a:schemeClr val="tx1"/>
                </a:solidFill>
                <a:effectLst/>
                <a:latin typeface="+mn-lt"/>
                <a:ea typeface="+mn-ea"/>
                <a:cs typeface="+mn-cs"/>
              </a:rPr>
              <a:t>The Hadley cell from around the equator to ~30 N/S</a:t>
            </a:r>
          </a:p>
          <a:p>
            <a:pPr lvl="1"/>
            <a:r>
              <a:rPr lang="en-US" sz="1200" kern="1200" dirty="0" err="1" smtClean="0">
                <a:solidFill>
                  <a:schemeClr val="tx1"/>
                </a:solidFill>
                <a:effectLst/>
                <a:latin typeface="+mn-lt"/>
                <a:ea typeface="+mn-ea"/>
                <a:cs typeface="+mn-cs"/>
              </a:rPr>
              <a:t>Ferrel</a:t>
            </a:r>
            <a:r>
              <a:rPr lang="en-US" sz="1200" kern="1200" dirty="0" smtClean="0">
                <a:solidFill>
                  <a:schemeClr val="tx1"/>
                </a:solidFill>
                <a:effectLst/>
                <a:latin typeface="+mn-lt"/>
                <a:ea typeface="+mn-ea"/>
                <a:cs typeface="+mn-cs"/>
              </a:rPr>
              <a:t> cell 30 to 60</a:t>
            </a:r>
          </a:p>
          <a:p>
            <a:pPr lvl="1"/>
            <a:r>
              <a:rPr lang="en-US" sz="1200" kern="1200" dirty="0" smtClean="0">
                <a:solidFill>
                  <a:schemeClr val="tx1"/>
                </a:solidFill>
                <a:effectLst/>
                <a:latin typeface="+mn-lt"/>
                <a:ea typeface="+mn-ea"/>
                <a:cs typeface="+mn-cs"/>
              </a:rPr>
              <a:t>Polar cell over poles 60-90</a:t>
            </a:r>
          </a:p>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22</a:t>
            </a:fld>
            <a:endParaRPr lang="en-US"/>
          </a:p>
        </p:txBody>
      </p:sp>
    </p:spTree>
    <p:extLst>
      <p:ext uri="{BB962C8B-B14F-4D97-AF65-F5344CB8AC3E}">
        <p14:creationId xmlns:p14="http://schemas.microsoft.com/office/powerpoint/2010/main" val="4205473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faster at equator than poles</a:t>
            </a:r>
          </a:p>
          <a:p>
            <a:endParaRPr lang="en-US" dirty="0" smtClean="0"/>
          </a:p>
          <a:p>
            <a:pPr lvl="0"/>
            <a:r>
              <a:rPr lang="en-US" sz="1200" b="1" kern="1200" dirty="0" smtClean="0">
                <a:solidFill>
                  <a:schemeClr val="tx1"/>
                </a:solidFill>
                <a:effectLst/>
                <a:latin typeface="+mn-lt"/>
                <a:ea typeface="+mn-ea"/>
                <a:cs typeface="+mn-cs"/>
              </a:rPr>
              <a:t>These three cells lead to major wind bands: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Winds want to move from high pressure to low pressure = So high pressure (where areas descend) to areas of low pressure (where it is </a:t>
            </a:r>
            <a:r>
              <a:rPr lang="en-US" sz="1200" kern="1200" dirty="0" err="1" smtClean="0">
                <a:solidFill>
                  <a:schemeClr val="tx1"/>
                </a:solidFill>
                <a:effectLst/>
                <a:latin typeface="+mn-lt"/>
                <a:ea typeface="+mn-ea"/>
                <a:cs typeface="+mn-cs"/>
              </a:rPr>
              <a:t>risng</a:t>
            </a:r>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These winds descend around 30 trying to move south</a:t>
            </a:r>
          </a:p>
          <a:p>
            <a:pPr lvl="3"/>
            <a:r>
              <a:rPr lang="en-US" sz="1200" kern="1200" dirty="0" smtClean="0">
                <a:solidFill>
                  <a:schemeClr val="tx1"/>
                </a:solidFill>
                <a:effectLst/>
                <a:latin typeface="+mn-lt"/>
                <a:ea typeface="+mn-ea"/>
                <a:cs typeface="+mn-cs"/>
              </a:rPr>
              <a:t>But because Coriolis, they are deflected RIGHT</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Naming convention of winds</a:t>
            </a:r>
          </a:p>
          <a:p>
            <a:pPr lvl="2"/>
            <a:r>
              <a:rPr lang="en-US" sz="1200" kern="1200" dirty="0" smtClean="0">
                <a:solidFill>
                  <a:schemeClr val="tx1"/>
                </a:solidFill>
                <a:effectLst/>
                <a:latin typeface="+mn-lt"/>
                <a:ea typeface="+mn-ea"/>
                <a:cs typeface="+mn-cs"/>
              </a:rPr>
              <a:t>Winds named from where they come from – like witches. Wicked witch of the west is FROM the west. So a westerly wind is coming from the west</a:t>
            </a:r>
          </a:p>
          <a:p>
            <a:pPr lvl="1"/>
            <a:r>
              <a:rPr lang="en-US" sz="1200" kern="1200" dirty="0" smtClean="0">
                <a:solidFill>
                  <a:schemeClr val="tx1"/>
                </a:solidFill>
                <a:effectLst/>
                <a:latin typeface="+mn-lt"/>
                <a:ea typeface="+mn-ea"/>
                <a:cs typeface="+mn-cs"/>
              </a:rPr>
              <a:t>Trade winds (used by sailing ships near equator going east to west) (Hadley)</a:t>
            </a:r>
          </a:p>
          <a:p>
            <a:pPr lvl="3"/>
            <a:r>
              <a:rPr lang="en-US" sz="1200" kern="1200" dirty="0" smtClean="0">
                <a:solidFill>
                  <a:schemeClr val="tx1"/>
                </a:solidFill>
                <a:effectLst/>
                <a:latin typeface="+mn-lt"/>
                <a:ea typeface="+mn-ea"/>
                <a:cs typeface="+mn-cs"/>
              </a:rPr>
              <a:t>These are Northeasterly</a:t>
            </a:r>
          </a:p>
          <a:p>
            <a:pPr lvl="1"/>
            <a:r>
              <a:rPr lang="en-US" sz="1200" kern="1200" dirty="0" err="1" smtClean="0">
                <a:solidFill>
                  <a:schemeClr val="tx1"/>
                </a:solidFill>
                <a:effectLst/>
                <a:latin typeface="+mn-lt"/>
                <a:ea typeface="+mn-ea"/>
                <a:cs typeface="+mn-cs"/>
              </a:rPr>
              <a:t>Westerlies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ferrel</a:t>
            </a:r>
            <a:r>
              <a:rPr lang="en-US" sz="1200" kern="1200" dirty="0" smtClean="0">
                <a:solidFill>
                  <a:schemeClr val="tx1"/>
                </a:solidFill>
                <a:effectLst/>
                <a:latin typeface="+mn-lt"/>
                <a:ea typeface="+mn-ea"/>
                <a:cs typeface="+mn-cs"/>
              </a:rPr>
              <a:t>)</a:t>
            </a:r>
          </a:p>
          <a:p>
            <a:pPr lvl="2"/>
            <a:r>
              <a:rPr lang="en-US" sz="1200" kern="1200" dirty="0" smtClean="0">
                <a:solidFill>
                  <a:schemeClr val="tx1"/>
                </a:solidFill>
                <a:effectLst/>
                <a:latin typeface="+mn-lt"/>
                <a:ea typeface="+mn-ea"/>
                <a:cs typeface="+mn-cs"/>
              </a:rPr>
              <a:t>Descending cold </a:t>
            </a:r>
          </a:p>
          <a:p>
            <a:pPr lvl="1"/>
            <a:r>
              <a:rPr lang="en-US" sz="1200" kern="1200" dirty="0" smtClean="0">
                <a:solidFill>
                  <a:schemeClr val="tx1"/>
                </a:solidFill>
                <a:effectLst/>
                <a:latin typeface="+mn-lt"/>
                <a:ea typeface="+mn-ea"/>
                <a:cs typeface="+mn-cs"/>
              </a:rPr>
              <a:t>Polar easterlies (polar)</a:t>
            </a:r>
          </a:p>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23</a:t>
            </a:fld>
            <a:endParaRPr lang="en-US"/>
          </a:p>
        </p:txBody>
      </p:sp>
    </p:spTree>
    <p:extLst>
      <p:ext uri="{BB962C8B-B14F-4D97-AF65-F5344CB8AC3E}">
        <p14:creationId xmlns:p14="http://schemas.microsoft.com/office/powerpoint/2010/main" val="4001448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Understanding how these winds affect weather, climate and ocean patterns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2-7 years</a:t>
            </a:r>
          </a:p>
          <a:p>
            <a:pPr lvl="0"/>
            <a:r>
              <a:rPr lang="en-US" sz="1200" kern="1200" dirty="0" smtClean="0">
                <a:solidFill>
                  <a:schemeClr val="tx1"/>
                </a:solidFill>
                <a:effectLst/>
                <a:latin typeface="+mn-lt"/>
                <a:ea typeface="+mn-ea"/>
                <a:cs typeface="+mn-cs"/>
              </a:rPr>
              <a:t> – a good example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el </a:t>
            </a:r>
            <a:r>
              <a:rPr lang="en-US" sz="1200" kern="1200" dirty="0" err="1" smtClean="0">
                <a:solidFill>
                  <a:schemeClr val="tx1"/>
                </a:solidFill>
                <a:effectLst/>
                <a:latin typeface="+mn-lt"/>
                <a:ea typeface="+mn-ea"/>
                <a:cs typeface="+mn-cs"/>
              </a:rPr>
              <a:t>nino</a:t>
            </a:r>
            <a:r>
              <a:rPr lang="en-US" sz="1200" kern="1200" dirty="0" smtClean="0">
                <a:solidFill>
                  <a:schemeClr val="tx1"/>
                </a:solidFill>
                <a:effectLst/>
                <a:latin typeface="+mn-lt"/>
                <a:ea typeface="+mn-ea"/>
                <a:cs typeface="+mn-cs"/>
              </a:rPr>
              <a:t> – which we are experience last year</a:t>
            </a:r>
          </a:p>
          <a:p>
            <a:pPr lvl="1"/>
            <a:r>
              <a:rPr lang="en-US" sz="1200" kern="1200" dirty="0" smtClean="0">
                <a:solidFill>
                  <a:schemeClr val="tx1"/>
                </a:solidFill>
                <a:effectLst/>
                <a:latin typeface="+mn-lt"/>
                <a:ea typeface="+mn-ea"/>
                <a:cs typeface="+mn-cs"/>
              </a:rPr>
              <a:t>In a typical year, we have the strong trade winds which push water west </a:t>
            </a:r>
          </a:p>
          <a:p>
            <a:pPr lvl="1"/>
            <a:r>
              <a:rPr lang="en-US" sz="1200" kern="1200" dirty="0" smtClean="0">
                <a:solidFill>
                  <a:schemeClr val="tx1"/>
                </a:solidFill>
                <a:effectLst/>
                <a:latin typeface="+mn-lt"/>
                <a:ea typeface="+mn-ea"/>
                <a:cs typeface="+mn-cs"/>
              </a:rPr>
              <a:t>This piles up warm water to the west, called the western warm pool</a:t>
            </a:r>
          </a:p>
          <a:p>
            <a:pPr lvl="2"/>
            <a:r>
              <a:rPr lang="en-US" sz="1200" kern="1200" dirty="0" smtClean="0">
                <a:solidFill>
                  <a:schemeClr val="tx1"/>
                </a:solidFill>
                <a:effectLst/>
                <a:latin typeface="+mn-lt"/>
                <a:ea typeface="+mn-ea"/>
                <a:cs typeface="+mn-cs"/>
              </a:rPr>
              <a:t>This movement of water to the west allows deep cold water to upwelling near the coast of central/south America.</a:t>
            </a:r>
          </a:p>
          <a:p>
            <a:pPr lvl="2"/>
            <a:r>
              <a:rPr lang="en-US" sz="1200" kern="1200" dirty="0" smtClean="0">
                <a:solidFill>
                  <a:schemeClr val="tx1"/>
                </a:solidFill>
                <a:effectLst/>
                <a:latin typeface="+mn-lt"/>
                <a:ea typeface="+mn-ea"/>
                <a:cs typeface="+mn-cs"/>
              </a:rPr>
              <a:t>This is called upwelling and is associated with highly productive areas and the climate there</a:t>
            </a:r>
          </a:p>
          <a:p>
            <a:pPr lvl="2"/>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Walker</a:t>
            </a:r>
            <a:r>
              <a:rPr lang="en-US" sz="1200" kern="1200" baseline="0" dirty="0" smtClean="0">
                <a:solidFill>
                  <a:schemeClr val="tx1"/>
                </a:solidFill>
                <a:effectLst/>
                <a:latin typeface="+mn-lt"/>
                <a:ea typeface="+mn-ea"/>
                <a:cs typeface="+mn-cs"/>
              </a:rPr>
              <a:t> circulation- sub circulation cell (going perpendicular)</a:t>
            </a:r>
          </a:p>
          <a:p>
            <a:pPr lvl="2"/>
            <a:r>
              <a:rPr lang="en-US" sz="1200" kern="1200" baseline="0" dirty="0" smtClean="0">
                <a:solidFill>
                  <a:schemeClr val="tx1"/>
                </a:solidFill>
                <a:effectLst/>
                <a:latin typeface="+mn-lt"/>
                <a:ea typeface="+mn-ea"/>
                <a:cs typeface="+mn-cs"/>
              </a:rPr>
              <a:t>	- warm pool evaporates warm, moist water. Rises and rains out. Moves back east.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DFC347-3DE5-D440-8CF1-52D50EDCB54A}" type="slidenum">
              <a:rPr lang="en-US" smtClean="0"/>
              <a:t>24</a:t>
            </a:fld>
            <a:endParaRPr lang="en-US"/>
          </a:p>
        </p:txBody>
      </p:sp>
    </p:spTree>
    <p:extLst>
      <p:ext uri="{BB962C8B-B14F-4D97-AF65-F5344CB8AC3E}">
        <p14:creationId xmlns:p14="http://schemas.microsoft.com/office/powerpoint/2010/main" val="2937527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Every so often (3-7 years), for reasons not well understood, the trade winds slacken</a:t>
            </a:r>
          </a:p>
          <a:p>
            <a:pPr lvl="2"/>
            <a:r>
              <a:rPr lang="en-US" sz="1200" kern="1200" dirty="0" smtClean="0">
                <a:solidFill>
                  <a:schemeClr val="tx1"/>
                </a:solidFill>
                <a:effectLst/>
                <a:latin typeface="+mn-lt"/>
                <a:ea typeface="+mn-ea"/>
                <a:cs typeface="+mn-cs"/>
              </a:rPr>
              <a:t>Which means that this warm pool is allowed to slosh back to the east</a:t>
            </a:r>
          </a:p>
          <a:p>
            <a:pPr lvl="2"/>
            <a:r>
              <a:rPr lang="en-US" sz="1200" kern="1200" dirty="0" smtClean="0">
                <a:solidFill>
                  <a:schemeClr val="tx1"/>
                </a:solidFill>
                <a:effectLst/>
                <a:latin typeface="+mn-lt"/>
                <a:ea typeface="+mn-ea"/>
                <a:cs typeface="+mn-cs"/>
              </a:rPr>
              <a:t>This depresses the upwelling and reeks havoc on our climate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25</a:t>
            </a:fld>
            <a:endParaRPr lang="en-US"/>
          </a:p>
        </p:txBody>
      </p:sp>
    </p:spTree>
    <p:extLst>
      <p:ext uri="{BB962C8B-B14F-4D97-AF65-F5344CB8AC3E}">
        <p14:creationId xmlns:p14="http://schemas.microsoft.com/office/powerpoint/2010/main" val="337671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ENSO = el </a:t>
            </a:r>
            <a:r>
              <a:rPr lang="en-US" dirty="0" err="1" smtClean="0"/>
              <a:t>nino</a:t>
            </a:r>
            <a:r>
              <a:rPr lang="en-US" dirty="0" smtClean="0"/>
              <a:t>, southern</a:t>
            </a:r>
            <a:r>
              <a:rPr lang="en-US" baseline="0" dirty="0" smtClean="0"/>
              <a:t> oscillation</a:t>
            </a:r>
          </a:p>
          <a:p>
            <a:r>
              <a:rPr lang="en-US" dirty="0" smtClean="0"/>
              <a:t>https://</a:t>
            </a:r>
            <a:r>
              <a:rPr lang="en-US" dirty="0" err="1" smtClean="0"/>
              <a:t>www.climate.gov</a:t>
            </a:r>
            <a:r>
              <a:rPr lang="en-US" dirty="0" smtClean="0"/>
              <a:t>/news-features/blogs/</a:t>
            </a:r>
            <a:r>
              <a:rPr lang="en-US" dirty="0" err="1" smtClean="0"/>
              <a:t>enso</a:t>
            </a:r>
            <a:r>
              <a:rPr lang="en-US" dirty="0" smtClean="0"/>
              <a:t>/what-el-ni%C3%B1o%E2%80%93southern-oscillation-enso-nutshell</a:t>
            </a:r>
          </a:p>
          <a:p>
            <a:endParaRPr lang="en-US" dirty="0" smtClean="0"/>
          </a:p>
          <a:p>
            <a:r>
              <a:rPr lang="en-US" dirty="0" smtClean="0"/>
              <a:t>Especially bad in winter. Why they called</a:t>
            </a:r>
            <a:r>
              <a:rPr lang="en-US" baseline="0" dirty="0" smtClean="0"/>
              <a:t> it “el </a:t>
            </a:r>
            <a:r>
              <a:rPr lang="en-US" baseline="0" dirty="0" err="1" smtClean="0"/>
              <a:t>nino</a:t>
            </a:r>
            <a:r>
              <a:rPr lang="en-US" baseline="0" dirty="0" smtClean="0"/>
              <a:t>” , </a:t>
            </a:r>
            <a:r>
              <a:rPr lang="en-US" baseline="0" dirty="0" err="1" smtClean="0"/>
              <a:t>peru</a:t>
            </a:r>
            <a:r>
              <a:rPr lang="en-US" baseline="0" dirty="0" smtClean="0"/>
              <a:t> farmers noticed warm waters near </a:t>
            </a:r>
            <a:r>
              <a:rPr lang="en-US" baseline="0" dirty="0" err="1" smtClean="0"/>
              <a:t>chrismtas</a:t>
            </a:r>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26</a:t>
            </a:fld>
            <a:endParaRPr lang="en-US"/>
          </a:p>
        </p:txBody>
      </p:sp>
    </p:spTree>
    <p:extLst>
      <p:ext uri="{BB962C8B-B14F-4D97-AF65-F5344CB8AC3E}">
        <p14:creationId xmlns:p14="http://schemas.microsoft.com/office/powerpoint/2010/main" val="2984112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Why jet stream</a:t>
            </a:r>
            <a:r>
              <a:rPr lang="en-US" b="1" baseline="0" dirty="0" smtClean="0"/>
              <a:t> and el </a:t>
            </a:r>
            <a:r>
              <a:rPr lang="en-US" b="1" baseline="0" dirty="0" err="1" smtClean="0"/>
              <a:t>nino</a:t>
            </a:r>
            <a:r>
              <a:rPr lang="en-US" b="1" baseline="0" dirty="0" smtClean="0"/>
              <a:t>?</a:t>
            </a:r>
          </a:p>
          <a:p>
            <a:r>
              <a:rPr lang="en-US" dirty="0" smtClean="0"/>
              <a:t>During El Niño (warm phase of ENSO), the jet stream's position shows a dip in the Eastern Pacific. The stronger the El Niño, the farther east in the Eastern Pacific the dip in the jet stream occurs. Conversely, during La Niña's, this dip in the jet stream shifts west of its normal position toward the Central Pacific.</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During the El Niño portion of ENSO, increased precipitation falls along the Gulf coast and Southeast due to a stronger than normal, and more southerly, polar jet stream.[44] </a:t>
            </a:r>
          </a:p>
          <a:p>
            <a:endParaRPr lang="en-US" dirty="0" smtClean="0"/>
          </a:p>
          <a:p>
            <a:endParaRPr lang="en-US" dirty="0" smtClean="0"/>
          </a:p>
          <a:p>
            <a:r>
              <a:rPr lang="en-US" b="1" dirty="0" smtClean="0"/>
              <a:t>http://</a:t>
            </a:r>
            <a:r>
              <a:rPr lang="en-US" b="1" dirty="0" err="1" smtClean="0"/>
              <a:t>www.srh.noaa.gov</a:t>
            </a:r>
            <a:r>
              <a:rPr lang="en-US" b="1" dirty="0" smtClean="0"/>
              <a:t>/</a:t>
            </a:r>
            <a:r>
              <a:rPr lang="en-US" b="1" dirty="0" err="1" smtClean="0"/>
              <a:t>jetstream</a:t>
            </a:r>
            <a:r>
              <a:rPr lang="en-US" b="1" dirty="0" smtClean="0"/>
              <a:t>/tropics/</a:t>
            </a:r>
            <a:r>
              <a:rPr lang="en-US" b="1" dirty="0" err="1" smtClean="0"/>
              <a:t>enso_impacts.html</a:t>
            </a:r>
            <a:endParaRPr lang="en-US" b="1" dirty="0" smtClean="0"/>
          </a:p>
          <a:p>
            <a:endParaRPr lang="en-US" b="1" dirty="0" smtClean="0"/>
          </a:p>
          <a:p>
            <a:r>
              <a:rPr lang="en-US" b="1" dirty="0" smtClean="0"/>
              <a:t>el</a:t>
            </a:r>
            <a:r>
              <a:rPr lang="en-US" b="1" baseline="0" dirty="0" smtClean="0"/>
              <a:t> </a:t>
            </a:r>
            <a:r>
              <a:rPr lang="en-US" b="1" baseline="0" dirty="0" err="1" smtClean="0"/>
              <a:t>nino</a:t>
            </a:r>
            <a:r>
              <a:rPr lang="en-US" b="1" baseline="0" dirty="0" smtClean="0"/>
              <a:t> and hurricanes? (</a:t>
            </a:r>
            <a:r>
              <a:rPr lang="en-US" b="1" baseline="0" dirty="0" err="1" smtClean="0"/>
              <a:t>stduetn</a:t>
            </a:r>
            <a:r>
              <a:rPr lang="en-US" b="1" baseline="0" dirty="0" smtClean="0"/>
              <a:t> q)</a:t>
            </a:r>
          </a:p>
          <a:p>
            <a:r>
              <a:rPr lang="en-US" dirty="0" smtClean="0"/>
              <a:t>Hurricanes and el</a:t>
            </a:r>
            <a:r>
              <a:rPr lang="en-US" baseline="0" dirty="0" smtClean="0"/>
              <a:t> </a:t>
            </a:r>
            <a:r>
              <a:rPr lang="en-US" baseline="0" dirty="0" err="1" smtClean="0"/>
              <a:t>nino</a:t>
            </a:r>
            <a:r>
              <a:rPr lang="en-US" baseline="0" dirty="0" smtClean="0"/>
              <a:t>? Decrease in Atlantic because of increased wind shear. </a:t>
            </a:r>
            <a:r>
              <a:rPr lang="en-US" dirty="0" smtClean="0"/>
              <a:t>Lower levels of wind shear allow tropical waves to organize more frequently and develop into tropical cyclones and hurricanes.</a:t>
            </a:r>
            <a:endParaRPr lang="en-US" baseline="0" dirty="0" smtClean="0"/>
          </a:p>
          <a:p>
            <a:r>
              <a:rPr lang="en-US" dirty="0" smtClean="0"/>
              <a:t> http://ww2010.atmos.uiuc.edu/(</a:t>
            </a:r>
            <a:r>
              <a:rPr lang="en-US" dirty="0" err="1" smtClean="0"/>
              <a:t>Gh</a:t>
            </a:r>
            <a:r>
              <a:rPr lang="en-US" dirty="0" smtClean="0"/>
              <a:t>)/guides/</a:t>
            </a:r>
            <a:r>
              <a:rPr lang="en-US" dirty="0" err="1" smtClean="0"/>
              <a:t>mtr</a:t>
            </a:r>
            <a:r>
              <a:rPr lang="en-US" dirty="0" smtClean="0"/>
              <a:t>/</a:t>
            </a:r>
            <a:r>
              <a:rPr lang="en-US" dirty="0" err="1" smtClean="0"/>
              <a:t>hurr</a:t>
            </a:r>
            <a:r>
              <a:rPr lang="en-US" dirty="0" smtClean="0"/>
              <a:t>/</a:t>
            </a:r>
            <a:r>
              <a:rPr lang="en-US" dirty="0" err="1" smtClean="0"/>
              <a:t>enso.rxml</a:t>
            </a:r>
            <a:endParaRPr lang="en-US" dirty="0" smtClean="0"/>
          </a:p>
          <a:p>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=77g0hDEaJkY</a:t>
            </a:r>
          </a:p>
          <a:p>
            <a:endParaRPr lang="en-US" dirty="0" smtClean="0"/>
          </a:p>
          <a:p>
            <a:endParaRPr lang="en-US" dirty="0" smtClean="0"/>
          </a:p>
          <a:p>
            <a:endParaRPr lang="en-US" b="1" dirty="0"/>
          </a:p>
        </p:txBody>
      </p:sp>
      <p:sp>
        <p:nvSpPr>
          <p:cNvPr id="4" name="Slide Number Placeholder 3"/>
          <p:cNvSpPr>
            <a:spLocks noGrp="1"/>
          </p:cNvSpPr>
          <p:nvPr>
            <p:ph type="sldNum" sz="quarter" idx="10"/>
          </p:nvPr>
        </p:nvSpPr>
        <p:spPr/>
        <p:txBody>
          <a:bodyPr/>
          <a:lstStyle/>
          <a:p>
            <a:fld id="{56DFC347-3DE5-D440-8CF1-52D50EDCB54A}" type="slidenum">
              <a:rPr lang="en-US" smtClean="0"/>
              <a:t>27</a:t>
            </a:fld>
            <a:endParaRPr lang="en-US"/>
          </a:p>
        </p:txBody>
      </p:sp>
    </p:spTree>
    <p:extLst>
      <p:ext uri="{BB962C8B-B14F-4D97-AF65-F5344CB8AC3E}">
        <p14:creationId xmlns:p14="http://schemas.microsoft.com/office/powerpoint/2010/main" val="1642740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29</a:t>
            </a:fld>
            <a:endParaRPr lang="en-US"/>
          </a:p>
        </p:txBody>
      </p:sp>
    </p:spTree>
    <p:extLst>
      <p:ext uri="{BB962C8B-B14F-4D97-AF65-F5344CB8AC3E}">
        <p14:creationId xmlns:p14="http://schemas.microsoft.com/office/powerpoint/2010/main" val="4227226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30</a:t>
            </a:fld>
            <a:endParaRPr lang="en-US"/>
          </a:p>
        </p:txBody>
      </p:sp>
    </p:spTree>
    <p:extLst>
      <p:ext uri="{BB962C8B-B14F-4D97-AF65-F5344CB8AC3E}">
        <p14:creationId xmlns:p14="http://schemas.microsoft.com/office/powerpoint/2010/main" val="574823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STUDENT Q:</a:t>
            </a:r>
          </a:p>
          <a:p>
            <a:r>
              <a:rPr lang="en-US" sz="1200" b="1" kern="1200" dirty="0" smtClean="0">
                <a:solidFill>
                  <a:schemeClr val="tx1"/>
                </a:solidFill>
                <a:latin typeface="+mn-lt"/>
                <a:ea typeface="+mn-ea"/>
                <a:cs typeface="+mn-cs"/>
              </a:rPr>
              <a:t>Are there ever anomalies where there is not an equal amount of </a:t>
            </a:r>
          </a:p>
          <a:p>
            <a:r>
              <a:rPr lang="en-US" sz="1200" b="1" kern="1200" dirty="0" smtClean="0">
                <a:solidFill>
                  <a:schemeClr val="tx1"/>
                </a:solidFill>
                <a:latin typeface="+mn-lt"/>
                <a:ea typeface="+mn-ea"/>
                <a:cs typeface="+mn-cs"/>
              </a:rPr>
              <a:t>incoming and outgoing energy?</a:t>
            </a:r>
            <a:endParaRPr lang="en-US" b="1" dirty="0" smtClean="0"/>
          </a:p>
          <a:p>
            <a:r>
              <a:rPr lang="en-US" b="0" dirty="0" smtClean="0"/>
              <a:t> </a:t>
            </a:r>
          </a:p>
          <a:p>
            <a:r>
              <a:rPr lang="en-US" b="0" dirty="0" smtClean="0"/>
              <a:t>STUDENT</a:t>
            </a:r>
            <a:r>
              <a:rPr lang="en-US" b="0" baseline="0" dirty="0" smtClean="0"/>
              <a:t> Q</a:t>
            </a:r>
          </a:p>
          <a:p>
            <a:pPr marL="171450" indent="-171450">
              <a:buFont typeface="Arial"/>
              <a:buChar char="•"/>
            </a:pPr>
            <a:r>
              <a:rPr lang="en-US" sz="1200" b="1" kern="1200" dirty="0" smtClean="0">
                <a:solidFill>
                  <a:schemeClr val="tx1"/>
                </a:solidFill>
                <a:latin typeface="+mn-lt"/>
                <a:ea typeface="+mn-ea"/>
                <a:cs typeface="+mn-cs"/>
              </a:rPr>
              <a:t> I am curious as to why the energy coming in from the sun is short wave energy, whereas the energy radiating from the Earth is long wave.</a:t>
            </a:r>
            <a:endParaRPr lang="en-US" b="1" dirty="0"/>
          </a:p>
        </p:txBody>
      </p:sp>
      <p:sp>
        <p:nvSpPr>
          <p:cNvPr id="4" name="Slide Number Placeholder 3"/>
          <p:cNvSpPr>
            <a:spLocks noGrp="1"/>
          </p:cNvSpPr>
          <p:nvPr>
            <p:ph type="sldNum" sz="quarter" idx="10"/>
          </p:nvPr>
        </p:nvSpPr>
        <p:spPr/>
        <p:txBody>
          <a:bodyPr/>
          <a:lstStyle/>
          <a:p>
            <a:fld id="{56DFC347-3DE5-D440-8CF1-52D50EDCB54A}" type="slidenum">
              <a:rPr lang="en-US" smtClean="0"/>
              <a:t>3</a:t>
            </a:fld>
            <a:endParaRPr lang="en-US"/>
          </a:p>
        </p:txBody>
      </p:sp>
    </p:spTree>
    <p:extLst>
      <p:ext uri="{BB962C8B-B14F-4D97-AF65-F5344CB8AC3E}">
        <p14:creationId xmlns:p14="http://schemas.microsoft.com/office/powerpoint/2010/main" val="516510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31</a:t>
            </a:fld>
            <a:endParaRPr lang="en-US"/>
          </a:p>
        </p:txBody>
      </p:sp>
    </p:spTree>
    <p:extLst>
      <p:ext uri="{BB962C8B-B14F-4D97-AF65-F5344CB8AC3E}">
        <p14:creationId xmlns:p14="http://schemas.microsoft.com/office/powerpoint/2010/main" val="2120053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32</a:t>
            </a:fld>
            <a:endParaRPr lang="en-US"/>
          </a:p>
        </p:txBody>
      </p:sp>
    </p:spTree>
    <p:extLst>
      <p:ext uri="{BB962C8B-B14F-4D97-AF65-F5344CB8AC3E}">
        <p14:creationId xmlns:p14="http://schemas.microsoft.com/office/powerpoint/2010/main" val="981806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33</a:t>
            </a:fld>
            <a:endParaRPr lang="en-US"/>
          </a:p>
        </p:txBody>
      </p:sp>
    </p:spTree>
    <p:extLst>
      <p:ext uri="{BB962C8B-B14F-4D97-AF65-F5344CB8AC3E}">
        <p14:creationId xmlns:p14="http://schemas.microsoft.com/office/powerpoint/2010/main" val="3257582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34</a:t>
            </a:fld>
            <a:endParaRPr lang="en-US"/>
          </a:p>
        </p:txBody>
      </p:sp>
    </p:spTree>
    <p:extLst>
      <p:ext uri="{BB962C8B-B14F-4D97-AF65-F5344CB8AC3E}">
        <p14:creationId xmlns:p14="http://schemas.microsoft.com/office/powerpoint/2010/main" val="30169530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35</a:t>
            </a:fld>
            <a:endParaRPr lang="en-US"/>
          </a:p>
        </p:txBody>
      </p:sp>
    </p:spTree>
    <p:extLst>
      <p:ext uri="{BB962C8B-B14F-4D97-AF65-F5344CB8AC3E}">
        <p14:creationId xmlns:p14="http://schemas.microsoft.com/office/powerpoint/2010/main" val="3056833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36</a:t>
            </a:fld>
            <a:endParaRPr lang="en-US"/>
          </a:p>
        </p:txBody>
      </p:sp>
    </p:spTree>
    <p:extLst>
      <p:ext uri="{BB962C8B-B14F-4D97-AF65-F5344CB8AC3E}">
        <p14:creationId xmlns:p14="http://schemas.microsoft.com/office/powerpoint/2010/main" val="16438541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37</a:t>
            </a:fld>
            <a:endParaRPr lang="en-US"/>
          </a:p>
        </p:txBody>
      </p:sp>
    </p:spTree>
    <p:extLst>
      <p:ext uri="{BB962C8B-B14F-4D97-AF65-F5344CB8AC3E}">
        <p14:creationId xmlns:p14="http://schemas.microsoft.com/office/powerpoint/2010/main" val="1257121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6DFC347-3DE5-D440-8CF1-52D50EDCB54A}" type="slidenum">
              <a:rPr lang="en-US" smtClean="0"/>
              <a:t>38</a:t>
            </a:fld>
            <a:endParaRPr lang="en-US"/>
          </a:p>
        </p:txBody>
      </p:sp>
    </p:spTree>
    <p:extLst>
      <p:ext uri="{BB962C8B-B14F-4D97-AF65-F5344CB8AC3E}">
        <p14:creationId xmlns:p14="http://schemas.microsoft.com/office/powerpoint/2010/main" val="4105851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39</a:t>
            </a:fld>
            <a:endParaRPr lang="en-US"/>
          </a:p>
        </p:txBody>
      </p:sp>
    </p:spTree>
    <p:extLst>
      <p:ext uri="{BB962C8B-B14F-4D97-AF65-F5344CB8AC3E}">
        <p14:creationId xmlns:p14="http://schemas.microsoft.com/office/powerpoint/2010/main" val="22334917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Extra info on hurricanes and climate change</a:t>
            </a:r>
          </a:p>
          <a:p>
            <a:endParaRPr lang="en-US" dirty="0" smtClean="0"/>
          </a:p>
          <a:p>
            <a:r>
              <a:rPr lang="en-US" dirty="0" smtClean="0"/>
              <a:t>https://</a:t>
            </a:r>
            <a:r>
              <a:rPr lang="en-US" dirty="0" err="1" smtClean="0"/>
              <a:t>wattsupwiththat.com</a:t>
            </a:r>
            <a:r>
              <a:rPr lang="en-US" dirty="0" smtClean="0"/>
              <a:t>/2017/04/05/global-warming-and-hurricanes-noaa-says-no-measurable-effect-yet/</a:t>
            </a:r>
          </a:p>
          <a:p>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a:t>
            </a:r>
            <a:r>
              <a:rPr lang="en-US" dirty="0" err="1" smtClean="0"/>
              <a:t>CIrDBFgUrcI</a:t>
            </a:r>
            <a:endParaRPr lang="en-US" dirty="0" smtClean="0"/>
          </a:p>
          <a:p>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=77g0hDEaJkY</a:t>
            </a:r>
          </a:p>
          <a:p>
            <a:endParaRPr lang="en-US" dirty="0" smtClean="0"/>
          </a:p>
          <a:p>
            <a:r>
              <a:rPr lang="en-US" dirty="0" smtClean="0"/>
              <a:t>Wind shear </a:t>
            </a:r>
          </a:p>
          <a:p>
            <a:r>
              <a:rPr lang="en-US" dirty="0" smtClean="0"/>
              <a:t>	-</a:t>
            </a:r>
            <a:r>
              <a:rPr lang="en-US" baseline="0" dirty="0" smtClean="0"/>
              <a:t> more shear (winds in different direction = opposing) weakens winds </a:t>
            </a:r>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a:t>
            </a:r>
            <a:r>
              <a:rPr lang="en-US" dirty="0" err="1" smtClean="0"/>
              <a:t>tCyErJRRjPw</a:t>
            </a:r>
            <a:endParaRPr lang="en-US" dirty="0" smtClean="0"/>
          </a:p>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40</a:t>
            </a:fld>
            <a:endParaRPr lang="en-US"/>
          </a:p>
        </p:txBody>
      </p:sp>
    </p:spTree>
    <p:extLst>
      <p:ext uri="{BB962C8B-B14F-4D97-AF65-F5344CB8AC3E}">
        <p14:creationId xmlns:p14="http://schemas.microsoft.com/office/powerpoint/2010/main" val="3668141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1" kern="1200" dirty="0" smtClean="0">
                <a:solidFill>
                  <a:schemeClr val="tx1"/>
                </a:solidFill>
                <a:effectLst/>
                <a:latin typeface="+mn-lt"/>
                <a:ea typeface="+mn-ea"/>
                <a:cs typeface="+mn-cs"/>
              </a:rPr>
              <a:t>Question: what about heat from inside earth?</a:t>
            </a:r>
            <a:endParaRPr lang="en-US" sz="12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Less than 0.1%</a:t>
            </a:r>
            <a:endParaRPr lang="en-US" sz="16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Ignore it because it’s inconsequential</a:t>
            </a:r>
            <a:endParaRPr lang="en-US" sz="16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For example, on this figure, a line representing geothermal energy flow would have a thickness of 6 microns, the thickness of a strand of spider-web silk; ocean tidal energy, one-tenth of that; Earth tidal energy less than one-tenth even of that. Our intuitions tell us that earthquakes, volcanoes, geysers and tides are mighty forces of nature and, in relation to a human individual, they are. But compared to the transfers of energy within the climate system, they are too puny to merit consideration.</a:t>
            </a:r>
            <a:endParaRPr lang="en-US" sz="1600" kern="1200" dirty="0" smtClean="0">
              <a:solidFill>
                <a:schemeClr val="tx1"/>
              </a:solidFill>
              <a:effectLst/>
              <a:latin typeface="+mn-lt"/>
              <a:ea typeface="+mn-ea"/>
              <a:cs typeface="+mn-cs"/>
            </a:endParaRPr>
          </a:p>
          <a:p>
            <a:endParaRPr lang="en-US" dirty="0" smtClean="0"/>
          </a:p>
          <a:p>
            <a:r>
              <a:rPr lang="en-US" b="1" dirty="0" smtClean="0"/>
              <a:t>Where would earths</a:t>
            </a:r>
            <a:r>
              <a:rPr lang="en-US" b="1" baseline="0" dirty="0" smtClean="0"/>
              <a:t> heating be?</a:t>
            </a:r>
          </a:p>
          <a:p>
            <a:endParaRPr lang="en-US" b="0" dirty="0"/>
          </a:p>
        </p:txBody>
      </p:sp>
      <p:sp>
        <p:nvSpPr>
          <p:cNvPr id="4" name="Slide Number Placeholder 3"/>
          <p:cNvSpPr>
            <a:spLocks noGrp="1"/>
          </p:cNvSpPr>
          <p:nvPr>
            <p:ph type="sldNum" sz="quarter" idx="10"/>
          </p:nvPr>
        </p:nvSpPr>
        <p:spPr/>
        <p:txBody>
          <a:bodyPr/>
          <a:lstStyle/>
          <a:p>
            <a:fld id="{56DFC347-3DE5-D440-8CF1-52D50EDCB54A}" type="slidenum">
              <a:rPr lang="en-US" smtClean="0"/>
              <a:t>4</a:t>
            </a:fld>
            <a:endParaRPr lang="en-US"/>
          </a:p>
        </p:txBody>
      </p:sp>
    </p:spTree>
    <p:extLst>
      <p:ext uri="{BB962C8B-B14F-4D97-AF65-F5344CB8AC3E}">
        <p14:creationId xmlns:p14="http://schemas.microsoft.com/office/powerpoint/2010/main" val="4972147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Hurricanes and el </a:t>
            </a:r>
            <a:r>
              <a:rPr lang="en-US" dirty="0" err="1" smtClean="0"/>
              <a:t>nino</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tropical Atlantic Ocean experiences depressed activity due to increased vertical wind shear across the region during El Niño years.</a:t>
            </a:r>
          </a:p>
          <a:p>
            <a:r>
              <a:rPr lang="en-US" dirty="0" smtClean="0"/>
              <a:t>https://</a:t>
            </a:r>
            <a:r>
              <a:rPr lang="en-US" dirty="0" err="1" smtClean="0"/>
              <a:t>www.youtube.com</a:t>
            </a:r>
            <a:r>
              <a:rPr lang="en-US" dirty="0" smtClean="0"/>
              <a:t>/</a:t>
            </a:r>
            <a:r>
              <a:rPr lang="en-US" dirty="0" err="1" smtClean="0"/>
              <a:t>watch?v</a:t>
            </a:r>
            <a:r>
              <a:rPr lang="en-US" dirty="0" smtClean="0"/>
              <a:t>=MzcY07k63sc</a:t>
            </a:r>
          </a:p>
          <a:p>
            <a:pPr marL="171450" indent="-171450">
              <a:buFontTx/>
              <a:buChar char="•"/>
            </a:pPr>
            <a:r>
              <a:rPr lang="en-US" dirty="0" smtClean="0"/>
              <a:t>El </a:t>
            </a:r>
            <a:r>
              <a:rPr lang="en-US" dirty="0" err="1" smtClean="0"/>
              <a:t>nino</a:t>
            </a:r>
            <a:r>
              <a:rPr lang="en-US" dirty="0" smtClean="0"/>
              <a:t>:</a:t>
            </a:r>
          </a:p>
          <a:p>
            <a:pPr marL="628650" lvl="1" indent="-171450">
              <a:buFontTx/>
              <a:buChar char="•"/>
            </a:pPr>
            <a:r>
              <a:rPr lang="en-US" dirty="0" smtClean="0"/>
              <a:t>More hurricanes in pacific.</a:t>
            </a:r>
            <a:r>
              <a:rPr lang="en-US" baseline="0" dirty="0" smtClean="0"/>
              <a:t> Less in Atlantic because it increases “wind shear” (which destroys hurricanes)</a:t>
            </a:r>
          </a:p>
          <a:p>
            <a:pPr marL="1085850" lvl="2" indent="-171450">
              <a:buFontTx/>
              <a:buChar char="•"/>
            </a:pPr>
            <a:r>
              <a:rPr lang="en-US" baseline="0" dirty="0" smtClean="0"/>
              <a:t>Wind shear causes opposite directions of wind at top and bottom of hurricane</a:t>
            </a:r>
          </a:p>
          <a:p>
            <a:pPr marL="1085850" lvl="2" indent="-171450">
              <a:buFontTx/>
              <a:buChar char="•"/>
            </a:pPr>
            <a:endParaRPr lang="en-US" baseline="0" dirty="0" smtClean="0"/>
          </a:p>
          <a:p>
            <a:pPr marL="1085850" marR="0" lvl="2" indent="-171450" algn="l" defTabSz="457200" rtl="0" eaLnBrk="1" fontAlgn="auto" latinLnBrk="0" hangingPunct="1">
              <a:lnSpc>
                <a:spcPct val="100000"/>
              </a:lnSpc>
              <a:spcBef>
                <a:spcPts val="0"/>
              </a:spcBef>
              <a:spcAft>
                <a:spcPts val="0"/>
              </a:spcAft>
              <a:buClrTx/>
              <a:buSzTx/>
              <a:buFontTx/>
              <a:buChar char="•"/>
              <a:tabLst/>
              <a:defRPr/>
            </a:pPr>
            <a:r>
              <a:rPr lang="en-US" dirty="0" smtClean="0"/>
              <a:t>Little to no vertical wind shear between the surface and the upper troposphere (the upper part of the atmosphere where weather occurs, just below the stratosphere). Vertical wind shear is simply a change of wind speed or direction with increasing altitude. Large vertical wind shear disrupts a growing disturbance and can prevent a tropical cyclone from forming. If a tropical cyclone has already formed, large vertical wind shear can weaken or destroy it by interfering with the processes of deep convection (overturning air) around the cyclone </a:t>
            </a:r>
            <a:r>
              <a:rPr lang="en-US" dirty="0" err="1" smtClean="0"/>
              <a:t>centre</a:t>
            </a:r>
            <a:r>
              <a:rPr lang="en-US" dirty="0" smtClean="0"/>
              <a:t> by things such as tilting them over and poking holes in the warm core.</a:t>
            </a:r>
          </a:p>
          <a:p>
            <a:pPr marL="1085850" lvl="2" indent="-171450">
              <a:buFontTx/>
              <a:buChar char="•"/>
            </a:pPr>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41</a:t>
            </a:fld>
            <a:endParaRPr lang="en-US"/>
          </a:p>
        </p:txBody>
      </p:sp>
    </p:spTree>
    <p:extLst>
      <p:ext uri="{BB962C8B-B14F-4D97-AF65-F5344CB8AC3E}">
        <p14:creationId xmlns:p14="http://schemas.microsoft.com/office/powerpoint/2010/main" val="8143717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42</a:t>
            </a:fld>
            <a:endParaRPr lang="en-US"/>
          </a:p>
        </p:txBody>
      </p:sp>
    </p:spTree>
    <p:extLst>
      <p:ext uri="{BB962C8B-B14F-4D97-AF65-F5344CB8AC3E}">
        <p14:creationId xmlns:p14="http://schemas.microsoft.com/office/powerpoint/2010/main" val="2266452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At the equator, solar angles hit directly (a right angle)</a:t>
            </a:r>
          </a:p>
          <a:p>
            <a:pPr lvl="1"/>
            <a:r>
              <a:rPr lang="en-US" sz="1200" kern="1200" dirty="0" smtClean="0">
                <a:solidFill>
                  <a:schemeClr val="tx1"/>
                </a:solidFill>
                <a:effectLst/>
                <a:latin typeface="+mn-lt"/>
                <a:ea typeface="+mn-ea"/>
                <a:cs typeface="+mn-cs"/>
              </a:rPr>
              <a:t>this makes the incoming solar radiation more intense and concentrated per unit area</a:t>
            </a:r>
          </a:p>
          <a:p>
            <a:pPr lvl="1"/>
            <a:r>
              <a:rPr lang="en-US" sz="1200" kern="1200" dirty="0" smtClean="0">
                <a:solidFill>
                  <a:schemeClr val="tx1"/>
                </a:solidFill>
                <a:effectLst/>
                <a:latin typeface="+mn-lt"/>
                <a:ea typeface="+mn-ea"/>
                <a:cs typeface="+mn-cs"/>
              </a:rPr>
              <a:t>vs. at higher latitudes, the incoming radiation is spread over more area = less intense heating </a:t>
            </a:r>
          </a:p>
          <a:p>
            <a:pPr lvl="1"/>
            <a:r>
              <a:rPr lang="en-US" sz="1200" kern="1200" dirty="0" smtClean="0">
                <a:solidFill>
                  <a:schemeClr val="tx1"/>
                </a:solidFill>
                <a:effectLst/>
                <a:latin typeface="+mn-lt"/>
                <a:ea typeface="+mn-ea"/>
                <a:cs typeface="+mn-cs"/>
              </a:rPr>
              <a:t>that means that the equator is heated more than the poles</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 Sun</a:t>
            </a:r>
            <a:r>
              <a:rPr lang="en-US" sz="1200" kern="1200" baseline="0" dirty="0" smtClean="0">
                <a:solidFill>
                  <a:schemeClr val="tx1"/>
                </a:solidFill>
                <a:effectLst/>
                <a:latin typeface="+mn-lt"/>
                <a:ea typeface="+mn-ea"/>
                <a:cs typeface="+mn-cs"/>
              </a:rPr>
              <a:t> spreads out over larger are = less intense heating</a:t>
            </a:r>
            <a:endParaRPr lang="en-US" sz="1200" kern="1200" dirty="0" smtClean="0">
              <a:solidFill>
                <a:schemeClr val="tx1"/>
              </a:solidFill>
              <a:effectLst/>
              <a:latin typeface="+mn-lt"/>
              <a:ea typeface="+mn-ea"/>
              <a:cs typeface="+mn-cs"/>
            </a:endParaRPr>
          </a:p>
          <a:p>
            <a:pPr lvl="1"/>
            <a:endParaRPr lang="en-US" sz="12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 on average, heat is gained at equator but lost at higher latitudes</a:t>
            </a:r>
          </a:p>
        </p:txBody>
      </p:sp>
      <p:sp>
        <p:nvSpPr>
          <p:cNvPr id="4" name="Slide Number Placeholder 3"/>
          <p:cNvSpPr>
            <a:spLocks noGrp="1"/>
          </p:cNvSpPr>
          <p:nvPr>
            <p:ph type="sldNum" sz="quarter" idx="10"/>
          </p:nvPr>
        </p:nvSpPr>
        <p:spPr/>
        <p:txBody>
          <a:bodyPr/>
          <a:lstStyle/>
          <a:p>
            <a:fld id="{56DFC347-3DE5-D440-8CF1-52D50EDCB54A}" type="slidenum">
              <a:rPr lang="en-US" smtClean="0"/>
              <a:t>5</a:t>
            </a:fld>
            <a:endParaRPr lang="en-US"/>
          </a:p>
        </p:txBody>
      </p:sp>
    </p:spTree>
    <p:extLst>
      <p:ext uri="{BB962C8B-B14F-4D97-AF65-F5344CB8AC3E}">
        <p14:creationId xmlns:p14="http://schemas.microsoft.com/office/powerpoint/2010/main" val="3057922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STUDENT</a:t>
            </a:r>
            <a:r>
              <a:rPr lang="en-US" b="1" baseline="0" dirty="0" smtClean="0"/>
              <a:t> Q</a:t>
            </a:r>
            <a:endParaRPr lang="en-US" b="1" dirty="0" smtClean="0"/>
          </a:p>
          <a:p>
            <a:r>
              <a:rPr lang="en-US" sz="1200" kern="1200" dirty="0" smtClean="0">
                <a:solidFill>
                  <a:schemeClr val="tx1"/>
                </a:solidFill>
                <a:latin typeface="+mn-lt"/>
                <a:ea typeface="+mn-ea"/>
                <a:cs typeface="+mn-cs"/>
              </a:rPr>
              <a:t>2) I'm confused about this statement: "the Sun's rays are always received at a 90 degree angle" (also, Figure 6.18 </a:t>
            </a:r>
          </a:p>
          <a:p>
            <a:r>
              <a:rPr lang="en-US" sz="1200" kern="1200" dirty="0" smtClean="0">
                <a:solidFill>
                  <a:schemeClr val="tx1"/>
                </a:solidFill>
                <a:latin typeface="+mn-lt"/>
                <a:ea typeface="+mn-ea"/>
                <a:cs typeface="+mn-cs"/>
              </a:rPr>
              <a:t>seems to reiterate the 90 degree angle). But isn't this ignoring the tilt of the earth, which affects the angle at </a:t>
            </a:r>
          </a:p>
          <a:p>
            <a:r>
              <a:rPr lang="en-US" sz="1200" kern="1200" dirty="0" smtClean="0">
                <a:solidFill>
                  <a:schemeClr val="tx1"/>
                </a:solidFill>
                <a:latin typeface="+mn-lt"/>
                <a:ea typeface="+mn-ea"/>
                <a:cs typeface="+mn-cs"/>
              </a:rPr>
              <a:t>which the sun's rays are received? Does that play a part in the dynamics of winds, radiation, etc. and if so, how?</a:t>
            </a:r>
          </a:p>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6</a:t>
            </a:fld>
            <a:endParaRPr lang="en-US"/>
          </a:p>
        </p:txBody>
      </p:sp>
    </p:spTree>
    <p:extLst>
      <p:ext uri="{BB962C8B-B14F-4D97-AF65-F5344CB8AC3E}">
        <p14:creationId xmlns:p14="http://schemas.microsoft.com/office/powerpoint/2010/main" val="4042959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b="1"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Because of uneven heating, there is a surplus of heat in equator but deficit at poles</a:t>
            </a:r>
          </a:p>
          <a:p>
            <a:pPr lvl="1"/>
            <a:r>
              <a:rPr lang="en-US" sz="1200" kern="1200" dirty="0" smtClean="0">
                <a:solidFill>
                  <a:schemeClr val="tx1"/>
                </a:solidFill>
                <a:effectLst/>
                <a:latin typeface="+mn-lt"/>
                <a:ea typeface="+mn-ea"/>
                <a:cs typeface="+mn-cs"/>
              </a:rPr>
              <a:t>Because of the heat budget, it must be maintained globally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7</a:t>
            </a:fld>
            <a:endParaRPr lang="en-US"/>
          </a:p>
        </p:txBody>
      </p:sp>
    </p:spTree>
    <p:extLst>
      <p:ext uri="{BB962C8B-B14F-4D97-AF65-F5344CB8AC3E}">
        <p14:creationId xmlns:p14="http://schemas.microsoft.com/office/powerpoint/2010/main" val="646846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This causes a heat transfer </a:t>
            </a:r>
            <a:r>
              <a:rPr lang="en-US" sz="1200" u="sng" kern="1200" dirty="0" smtClean="0">
                <a:solidFill>
                  <a:schemeClr val="tx1"/>
                </a:solidFill>
                <a:effectLst/>
                <a:latin typeface="+mn-lt"/>
                <a:ea typeface="+mn-ea"/>
                <a:cs typeface="+mn-cs"/>
              </a:rPr>
              <a:t>towards the poles</a:t>
            </a:r>
            <a:r>
              <a:rPr lang="en-US" sz="1200" kern="1200" dirty="0" smtClean="0">
                <a:solidFill>
                  <a:schemeClr val="tx1"/>
                </a:solidFill>
                <a:effectLst/>
                <a:latin typeface="+mn-lt"/>
                <a:ea typeface="+mn-ea"/>
                <a:cs typeface="+mn-cs"/>
              </a:rPr>
              <a:t> </a:t>
            </a:r>
          </a:p>
          <a:p>
            <a:pPr lvl="1"/>
            <a:r>
              <a:rPr lang="en-US" sz="1200" kern="1200" dirty="0" smtClean="0">
                <a:solidFill>
                  <a:schemeClr val="tx1"/>
                </a:solidFill>
                <a:effectLst/>
                <a:latin typeface="+mn-lt"/>
                <a:ea typeface="+mn-ea"/>
                <a:cs typeface="+mn-cs"/>
              </a:rPr>
              <a:t>Winds / currents move excess heat accumulated in tropics and release it at high latitudes </a:t>
            </a:r>
          </a:p>
          <a:p>
            <a:pPr lvl="1"/>
            <a:r>
              <a:rPr lang="en-US" sz="1200" kern="1200" dirty="0" smtClean="0">
                <a:solidFill>
                  <a:schemeClr val="tx1"/>
                </a:solidFill>
                <a:effectLst/>
                <a:latin typeface="+mn-lt"/>
                <a:ea typeface="+mn-ea"/>
                <a:cs typeface="+mn-cs"/>
              </a:rPr>
              <a:t>* heat redistribution via winds and water!</a:t>
            </a:r>
            <a:endParaRPr lang="en-US" dirty="0" smtClean="0"/>
          </a:p>
          <a:p>
            <a:endParaRPr lang="en-US" dirty="0" smtClean="0"/>
          </a:p>
          <a:p>
            <a:r>
              <a:rPr lang="en-US" dirty="0" smtClean="0"/>
              <a:t>** why does heat want to move?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 we have seen in the </a:t>
            </a:r>
            <a:r>
              <a:rPr lang="en-US" dirty="0" err="1" smtClean="0"/>
              <a:t>zeroth</a:t>
            </a:r>
            <a:r>
              <a:rPr lang="en-US" dirty="0" smtClean="0"/>
              <a:t> </a:t>
            </a:r>
            <a:r>
              <a:rPr lang="en-US" b="1" dirty="0" smtClean="0"/>
              <a:t>law of thermodynamics, when two objects are placed in contact heat (energy) is transferred from one to the other until they reach the same temperature (are in thermal equilibrium). </a:t>
            </a:r>
            <a:r>
              <a:rPr lang="en-US" dirty="0" smtClean="0"/>
              <a:t>When the objects are at the same temperature there is no heat transfer.</a:t>
            </a:r>
          </a:p>
          <a:p>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8</a:t>
            </a:fld>
            <a:endParaRPr lang="en-US"/>
          </a:p>
        </p:txBody>
      </p:sp>
    </p:spTree>
    <p:extLst>
      <p:ext uri="{BB962C8B-B14F-4D97-AF65-F5344CB8AC3E}">
        <p14:creationId xmlns:p14="http://schemas.microsoft.com/office/powerpoint/2010/main" val="857202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Think about it similar to the concepts we talked about last lecture with physical oceanography. </a:t>
            </a:r>
          </a:p>
          <a:p>
            <a:pPr lvl="2"/>
            <a:r>
              <a:rPr lang="en-US" sz="1200" kern="1200" dirty="0" smtClean="0">
                <a:solidFill>
                  <a:schemeClr val="tx1"/>
                </a:solidFill>
                <a:effectLst/>
                <a:latin typeface="+mn-lt"/>
                <a:ea typeface="+mn-ea"/>
                <a:cs typeface="+mn-cs"/>
              </a:rPr>
              <a:t>The main property is </a:t>
            </a:r>
            <a:r>
              <a:rPr lang="en-US" sz="1200" u="sng" kern="1200" dirty="0" smtClean="0">
                <a:solidFill>
                  <a:schemeClr val="tx1"/>
                </a:solidFill>
                <a:effectLst/>
                <a:latin typeface="+mn-lt"/>
                <a:ea typeface="+mn-ea"/>
                <a:cs typeface="+mn-cs"/>
              </a:rPr>
              <a:t>density</a:t>
            </a:r>
            <a:r>
              <a:rPr lang="en-US" sz="1200" kern="1200" dirty="0" smtClean="0">
                <a:solidFill>
                  <a:schemeClr val="tx1"/>
                </a:solidFill>
                <a:effectLst/>
                <a:latin typeface="+mn-lt"/>
                <a:ea typeface="+mn-ea"/>
                <a:cs typeface="+mn-cs"/>
              </a:rPr>
              <a:t>. Density (just like in water) controls how air moves and circulates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Density of air is affected by temperature, water vapor, and altitude</a:t>
            </a:r>
            <a:r>
              <a:rPr lang="en-US" dirty="0" smtClean="0">
                <a:effectLst/>
              </a:rPr>
              <a:t> </a:t>
            </a:r>
          </a:p>
          <a:p>
            <a:r>
              <a:rPr lang="en-US" sz="1200" b="1"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6DFC347-3DE5-D440-8CF1-52D50EDCB54A}" type="slidenum">
              <a:rPr lang="en-US" smtClean="0"/>
              <a:t>9</a:t>
            </a:fld>
            <a:endParaRPr lang="en-US"/>
          </a:p>
        </p:txBody>
      </p:sp>
    </p:spTree>
    <p:extLst>
      <p:ext uri="{BB962C8B-B14F-4D97-AF65-F5344CB8AC3E}">
        <p14:creationId xmlns:p14="http://schemas.microsoft.com/office/powerpoint/2010/main" val="83881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910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B2F088F-8D84-804D-9F2F-237CFD71AE28}" type="datetimeFigureOut">
              <a:rPr lang="en-US" smtClean="0"/>
              <a:t>4/19/17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161934E-033B-9D4B-A797-583C2EA08AD1}" type="slidenum">
              <a:rPr lang="en-US" smtClean="0"/>
              <a:t>‹#›</a:t>
            </a:fld>
            <a:endParaRPr lang="en-US"/>
          </a:p>
        </p:txBody>
      </p:sp>
    </p:spTree>
    <p:extLst>
      <p:ext uri="{BB962C8B-B14F-4D97-AF65-F5344CB8AC3E}">
        <p14:creationId xmlns:p14="http://schemas.microsoft.com/office/powerpoint/2010/main" val="2088528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B2F088F-8D84-804D-9F2F-237CFD71AE28}" type="datetimeFigureOut">
              <a:rPr lang="en-US" smtClean="0"/>
              <a:t>4/19/17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161934E-033B-9D4B-A797-583C2EA08AD1}" type="slidenum">
              <a:rPr lang="en-US" smtClean="0"/>
              <a:t>‹#›</a:t>
            </a:fld>
            <a:endParaRPr lang="en-US"/>
          </a:p>
        </p:txBody>
      </p:sp>
    </p:spTree>
    <p:extLst>
      <p:ext uri="{BB962C8B-B14F-4D97-AF65-F5344CB8AC3E}">
        <p14:creationId xmlns:p14="http://schemas.microsoft.com/office/powerpoint/2010/main" val="3088001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226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FB2F088F-8D84-804D-9F2F-237CFD71AE28}" type="datetimeFigureOut">
              <a:rPr lang="en-US" smtClean="0"/>
              <a:t>4/19/17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161934E-033B-9D4B-A797-583C2EA08AD1}" type="slidenum">
              <a:rPr lang="en-US" smtClean="0"/>
              <a:t>‹#›</a:t>
            </a:fld>
            <a:endParaRPr lang="en-US"/>
          </a:p>
        </p:txBody>
      </p:sp>
    </p:spTree>
    <p:extLst>
      <p:ext uri="{BB962C8B-B14F-4D97-AF65-F5344CB8AC3E}">
        <p14:creationId xmlns:p14="http://schemas.microsoft.com/office/powerpoint/2010/main" val="2550407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B2F088F-8D84-804D-9F2F-237CFD71AE28}" type="datetimeFigureOut">
              <a:rPr lang="en-US" smtClean="0"/>
              <a:t>4/19/17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161934E-033B-9D4B-A797-583C2EA08AD1}" type="slidenum">
              <a:rPr lang="en-US" smtClean="0"/>
              <a:t>‹#›</a:t>
            </a:fld>
            <a:endParaRPr lang="en-US"/>
          </a:p>
        </p:txBody>
      </p:sp>
    </p:spTree>
    <p:extLst>
      <p:ext uri="{BB962C8B-B14F-4D97-AF65-F5344CB8AC3E}">
        <p14:creationId xmlns:p14="http://schemas.microsoft.com/office/powerpoint/2010/main" val="2339159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B2F088F-8D84-804D-9F2F-237CFD71AE28}" type="datetimeFigureOut">
              <a:rPr lang="en-US" smtClean="0"/>
              <a:t>4/19/17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161934E-033B-9D4B-A797-583C2EA08AD1}" type="slidenum">
              <a:rPr lang="en-US" smtClean="0"/>
              <a:t>‹#›</a:t>
            </a:fld>
            <a:endParaRPr lang="en-US"/>
          </a:p>
        </p:txBody>
      </p:sp>
    </p:spTree>
    <p:extLst>
      <p:ext uri="{BB962C8B-B14F-4D97-AF65-F5344CB8AC3E}">
        <p14:creationId xmlns:p14="http://schemas.microsoft.com/office/powerpoint/2010/main" val="2407872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B2F088F-8D84-804D-9F2F-237CFD71AE28}" type="datetimeFigureOut">
              <a:rPr lang="en-US" smtClean="0"/>
              <a:t>4/19/17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161934E-033B-9D4B-A797-583C2EA08AD1}" type="slidenum">
              <a:rPr lang="en-US" smtClean="0"/>
              <a:t>‹#›</a:t>
            </a:fld>
            <a:endParaRPr lang="en-US"/>
          </a:p>
        </p:txBody>
      </p:sp>
    </p:spTree>
    <p:extLst>
      <p:ext uri="{BB962C8B-B14F-4D97-AF65-F5344CB8AC3E}">
        <p14:creationId xmlns:p14="http://schemas.microsoft.com/office/powerpoint/2010/main" val="463026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B2F088F-8D84-804D-9F2F-237CFD71AE28}" type="datetimeFigureOut">
              <a:rPr lang="en-US" smtClean="0"/>
              <a:t>4/19/17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161934E-033B-9D4B-A797-583C2EA08AD1}" type="slidenum">
              <a:rPr lang="en-US" smtClean="0"/>
              <a:t>‹#›</a:t>
            </a:fld>
            <a:endParaRPr lang="en-US"/>
          </a:p>
        </p:txBody>
      </p:sp>
    </p:spTree>
    <p:extLst>
      <p:ext uri="{BB962C8B-B14F-4D97-AF65-F5344CB8AC3E}">
        <p14:creationId xmlns:p14="http://schemas.microsoft.com/office/powerpoint/2010/main" val="592970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B2F088F-8D84-804D-9F2F-237CFD71AE28}" type="datetimeFigureOut">
              <a:rPr lang="en-US" smtClean="0"/>
              <a:t>4/19/17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161934E-033B-9D4B-A797-583C2EA08AD1}" type="slidenum">
              <a:rPr lang="en-US" smtClean="0"/>
              <a:t>‹#›</a:t>
            </a:fld>
            <a:endParaRPr lang="en-US"/>
          </a:p>
        </p:txBody>
      </p:sp>
    </p:spTree>
    <p:extLst>
      <p:ext uri="{BB962C8B-B14F-4D97-AF65-F5344CB8AC3E}">
        <p14:creationId xmlns:p14="http://schemas.microsoft.com/office/powerpoint/2010/main" val="2354586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B2F088F-8D84-804D-9F2F-237CFD71AE28}" type="datetimeFigureOut">
              <a:rPr lang="en-US" smtClean="0"/>
              <a:t>4/19/17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161934E-033B-9D4B-A797-583C2EA08AD1}" type="slidenum">
              <a:rPr lang="en-US" smtClean="0"/>
              <a:t>‹#›</a:t>
            </a:fld>
            <a:endParaRPr lang="en-US"/>
          </a:p>
        </p:txBody>
      </p:sp>
    </p:spTree>
    <p:extLst>
      <p:ext uri="{BB962C8B-B14F-4D97-AF65-F5344CB8AC3E}">
        <p14:creationId xmlns:p14="http://schemas.microsoft.com/office/powerpoint/2010/main" val="16190800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097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9.xml"/><Relationship Id="rId5" Type="http://schemas.openxmlformats.org/officeDocument/2006/relationships/image" Target="../media/image26.png"/><Relationship Id="rId1" Type="http://schemas.microsoft.com/office/2007/relationships/media" Target="../media/media1.mp4"/><Relationship Id="rId2" Type="http://schemas.openxmlformats.org/officeDocument/2006/relationships/video" Target="../media/media1.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7.xml"/><Relationship Id="rId5" Type="http://schemas.openxmlformats.org/officeDocument/2006/relationships/image" Target="../media/image35.png"/><Relationship Id="rId1" Type="http://schemas.microsoft.com/office/2007/relationships/media" Target="../media/media2.mp4"/><Relationship Id="rId2" Type="http://schemas.openxmlformats.org/officeDocument/2006/relationships/video" Target="../media/media2.mp4"/></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microsoft.com/office/2007/relationships/media" Target="../media/media4.mp4"/><Relationship Id="rId4" Type="http://schemas.openxmlformats.org/officeDocument/2006/relationships/video" Target="../media/media4.mp4"/><Relationship Id="rId5" Type="http://schemas.openxmlformats.org/officeDocument/2006/relationships/slideLayout" Target="../slideLayouts/slideLayout2.xml"/><Relationship Id="rId6" Type="http://schemas.openxmlformats.org/officeDocument/2006/relationships/notesSlide" Target="../notesSlides/notesSlide34.xml"/><Relationship Id="rId7" Type="http://schemas.openxmlformats.org/officeDocument/2006/relationships/image" Target="../media/image44.png"/><Relationship Id="rId8" Type="http://schemas.openxmlformats.org/officeDocument/2006/relationships/image" Target="../media/image45.png"/><Relationship Id="rId1" Type="http://schemas.microsoft.com/office/2007/relationships/media" Target="../media/media3.mp4"/><Relationship Id="rId2" Type="http://schemas.openxmlformats.org/officeDocument/2006/relationships/video" Target="../media/media3.mp4"/></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9.xml"/><Relationship Id="rId5" Type="http://schemas.openxmlformats.org/officeDocument/2006/relationships/image" Target="../media/image50.png"/><Relationship Id="rId1" Type="http://schemas.microsoft.com/office/2007/relationships/media" Target="../media/media5.mp4"/><Relationship Id="rId2" Type="http://schemas.openxmlformats.org/officeDocument/2006/relationships/video" Target="../media/media5.mp4"/></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51000"/>
          </a:blip>
          <a:stretch>
            <a:fillRect/>
          </a:stretch>
        </p:blipFill>
        <p:spPr>
          <a:xfrm>
            <a:off x="-1326050" y="-101012"/>
            <a:ext cx="10585500" cy="7018647"/>
          </a:xfrm>
          <a:prstGeom prst="rect">
            <a:avLst/>
          </a:prstGeom>
        </p:spPr>
      </p:pic>
      <p:sp>
        <p:nvSpPr>
          <p:cNvPr id="2" name="Title 1"/>
          <p:cNvSpPr>
            <a:spLocks noGrp="1"/>
          </p:cNvSpPr>
          <p:nvPr>
            <p:ph type="ctrTitle" idx="4294967295"/>
          </p:nvPr>
        </p:nvSpPr>
        <p:spPr>
          <a:xfrm>
            <a:off x="685800" y="2130425"/>
            <a:ext cx="7772400" cy="1470025"/>
          </a:xfrm>
          <a:prstGeom prst="rect">
            <a:avLst/>
          </a:prstGeom>
        </p:spPr>
        <p:txBody>
          <a:bodyPr/>
          <a:lstStyle/>
          <a:p>
            <a:r>
              <a:rPr lang="en-US" sz="6000" dirty="0" smtClean="0"/>
              <a:t>Oceans &amp; Atmosphere</a:t>
            </a:r>
            <a:endParaRPr lang="en-US" sz="6000" dirty="0"/>
          </a:p>
        </p:txBody>
      </p:sp>
      <p:sp>
        <p:nvSpPr>
          <p:cNvPr id="3" name="Subtitle 2"/>
          <p:cNvSpPr>
            <a:spLocks noGrp="1"/>
          </p:cNvSpPr>
          <p:nvPr>
            <p:ph type="subTitle" idx="4294967295"/>
          </p:nvPr>
        </p:nvSpPr>
        <p:spPr>
          <a:xfrm>
            <a:off x="1371600" y="3886200"/>
            <a:ext cx="6400800" cy="1752600"/>
          </a:xfrm>
          <a:prstGeom prst="rect">
            <a:avLst/>
          </a:prstGeom>
        </p:spPr>
        <p:txBody>
          <a:bodyPr/>
          <a:lstStyle/>
          <a:p>
            <a:pPr marL="457200" indent="-457200" algn="l">
              <a:buFont typeface="Arial"/>
              <a:buChar char="•"/>
            </a:pPr>
            <a:r>
              <a:rPr lang="en-US" dirty="0" smtClean="0"/>
              <a:t>Differential solar h</a:t>
            </a:r>
            <a:r>
              <a:rPr lang="en-US" dirty="0" smtClean="0">
                <a:solidFill>
                  <a:schemeClr val="tx1"/>
                </a:solidFill>
              </a:rPr>
              <a:t>eating</a:t>
            </a:r>
          </a:p>
          <a:p>
            <a:pPr marL="857250" lvl="1" indent="-457200">
              <a:buFont typeface="Arial"/>
              <a:buChar char="•"/>
            </a:pPr>
            <a:r>
              <a:rPr lang="en-US" dirty="0" smtClean="0"/>
              <a:t>Creates </a:t>
            </a:r>
            <a:r>
              <a:rPr lang="en-US" dirty="0"/>
              <a:t>p</a:t>
            </a:r>
            <a:r>
              <a:rPr lang="en-US" dirty="0" smtClean="0">
                <a:solidFill>
                  <a:schemeClr val="tx1"/>
                </a:solidFill>
              </a:rPr>
              <a:t>ressure differences</a:t>
            </a:r>
          </a:p>
          <a:p>
            <a:pPr marL="1257300" lvl="2" indent="-457200"/>
            <a:r>
              <a:rPr lang="en-US" dirty="0" smtClean="0"/>
              <a:t>Drives global winds!</a:t>
            </a:r>
            <a:endParaRPr lang="en-US" dirty="0">
              <a:solidFill>
                <a:schemeClr val="tx1"/>
              </a:solidFill>
            </a:endParaRPr>
          </a:p>
        </p:txBody>
      </p:sp>
      <p:sp>
        <p:nvSpPr>
          <p:cNvPr id="5" name="TextBox 4"/>
          <p:cNvSpPr txBox="1"/>
          <p:nvPr/>
        </p:nvSpPr>
        <p:spPr>
          <a:xfrm>
            <a:off x="5927179" y="6433657"/>
            <a:ext cx="3068831" cy="369332"/>
          </a:xfrm>
          <a:prstGeom prst="rect">
            <a:avLst/>
          </a:prstGeom>
          <a:noFill/>
        </p:spPr>
        <p:txBody>
          <a:bodyPr wrap="none" rtlCol="0">
            <a:spAutoFit/>
          </a:bodyPr>
          <a:lstStyle/>
          <a:p>
            <a:r>
              <a:rPr lang="en-US" dirty="0" smtClean="0">
                <a:latin typeface="Geneva"/>
                <a:cs typeface="Geneva"/>
              </a:rPr>
              <a:t>Kate Lewis – EARTHSYS 8 </a:t>
            </a:r>
            <a:endParaRPr lang="en-US" dirty="0">
              <a:latin typeface="Geneva"/>
              <a:cs typeface="Geneva"/>
            </a:endParaRPr>
          </a:p>
        </p:txBody>
      </p:sp>
      <p:sp>
        <p:nvSpPr>
          <p:cNvPr id="6" name="TextBox 5"/>
          <p:cNvSpPr txBox="1"/>
          <p:nvPr/>
        </p:nvSpPr>
        <p:spPr>
          <a:xfrm>
            <a:off x="9383889" y="90311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5038840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450" y="158733"/>
            <a:ext cx="5999058" cy="707886"/>
          </a:xfrm>
          <a:prstGeom prst="rect">
            <a:avLst/>
          </a:prstGeom>
          <a:noFill/>
        </p:spPr>
        <p:txBody>
          <a:bodyPr wrap="none" rtlCol="0">
            <a:spAutoFit/>
          </a:bodyPr>
          <a:lstStyle/>
          <a:p>
            <a:r>
              <a:rPr lang="en-US" sz="4000" dirty="0" smtClean="0">
                <a:solidFill>
                  <a:srgbClr val="E400AD"/>
                </a:solidFill>
              </a:rPr>
              <a:t>Density of </a:t>
            </a:r>
            <a:r>
              <a:rPr lang="en-US" sz="4000" dirty="0" smtClean="0">
                <a:solidFill>
                  <a:srgbClr val="E400AD"/>
                </a:solidFill>
              </a:rPr>
              <a:t>air - temperature</a:t>
            </a:r>
            <a:endParaRPr lang="en-US" sz="4000" dirty="0">
              <a:solidFill>
                <a:srgbClr val="E400AD"/>
              </a:solidFill>
            </a:endParaRPr>
          </a:p>
        </p:txBody>
      </p:sp>
      <p:pic>
        <p:nvPicPr>
          <p:cNvPr id="4" name="Picture 3"/>
          <p:cNvPicPr>
            <a:picLocks noChangeAspect="1"/>
          </p:cNvPicPr>
          <p:nvPr/>
        </p:nvPicPr>
        <p:blipFill rotWithShape="1">
          <a:blip r:embed="rId3"/>
          <a:srcRect t="15168" b="6789"/>
          <a:stretch/>
        </p:blipFill>
        <p:spPr>
          <a:xfrm>
            <a:off x="10153581" y="1298727"/>
            <a:ext cx="8102600" cy="4747569"/>
          </a:xfrm>
          <a:prstGeom prst="rect">
            <a:avLst/>
          </a:prstGeom>
        </p:spPr>
      </p:pic>
      <p:sp>
        <p:nvSpPr>
          <p:cNvPr id="5" name="TextBox 4"/>
          <p:cNvSpPr txBox="1"/>
          <p:nvPr/>
        </p:nvSpPr>
        <p:spPr>
          <a:xfrm>
            <a:off x="1075765" y="4892134"/>
            <a:ext cx="3172638" cy="2308324"/>
          </a:xfrm>
          <a:prstGeom prst="rect">
            <a:avLst/>
          </a:prstGeom>
          <a:noFill/>
        </p:spPr>
        <p:txBody>
          <a:bodyPr wrap="none" rtlCol="0">
            <a:spAutoFit/>
          </a:bodyPr>
          <a:lstStyle/>
          <a:p>
            <a:endParaRPr lang="en-US" sz="3600" dirty="0" smtClean="0"/>
          </a:p>
          <a:p>
            <a:r>
              <a:rPr lang="en-US" sz="3600" dirty="0" smtClean="0"/>
              <a:t>Temperature ↓   </a:t>
            </a:r>
          </a:p>
          <a:p>
            <a:r>
              <a:rPr lang="en-US" sz="3600" b="1" dirty="0" smtClean="0"/>
              <a:t>Density ↑</a:t>
            </a:r>
          </a:p>
          <a:p>
            <a:r>
              <a:rPr lang="en-US" sz="3600" dirty="0" smtClean="0"/>
              <a:t> </a:t>
            </a:r>
            <a:endParaRPr lang="en-US" sz="3600" dirty="0"/>
          </a:p>
        </p:txBody>
      </p:sp>
      <p:pic>
        <p:nvPicPr>
          <p:cNvPr id="6" name="Picture 5"/>
          <p:cNvPicPr>
            <a:picLocks noChangeAspect="1"/>
          </p:cNvPicPr>
          <p:nvPr/>
        </p:nvPicPr>
        <p:blipFill rotWithShape="1">
          <a:blip r:embed="rId4"/>
          <a:srcRect l="12909" t="19272" r="10621" b="7569"/>
          <a:stretch/>
        </p:blipFill>
        <p:spPr>
          <a:xfrm>
            <a:off x="1075765" y="1298727"/>
            <a:ext cx="6992472" cy="4064001"/>
          </a:xfrm>
          <a:prstGeom prst="rect">
            <a:avLst/>
          </a:prstGeom>
          <a:ln>
            <a:solidFill>
              <a:schemeClr val="tx1"/>
            </a:solidFill>
          </a:ln>
        </p:spPr>
      </p:pic>
      <p:sp>
        <p:nvSpPr>
          <p:cNvPr id="7" name="TextBox 6"/>
          <p:cNvSpPr txBox="1"/>
          <p:nvPr/>
        </p:nvSpPr>
        <p:spPr>
          <a:xfrm>
            <a:off x="9787393" y="5803393"/>
            <a:ext cx="4715716" cy="830997"/>
          </a:xfrm>
          <a:prstGeom prst="rect">
            <a:avLst/>
          </a:prstGeom>
          <a:noFill/>
        </p:spPr>
        <p:txBody>
          <a:bodyPr wrap="none" rtlCol="0">
            <a:spAutoFit/>
          </a:bodyPr>
          <a:lstStyle/>
          <a:p>
            <a:r>
              <a:rPr lang="en-US" sz="2400" i="1" dirty="0" smtClean="0"/>
              <a:t>(</a:t>
            </a:r>
            <a:r>
              <a:rPr lang="en-US" sz="2400" i="1" u="sng" dirty="0" smtClean="0"/>
              <a:t>cold</a:t>
            </a:r>
            <a:r>
              <a:rPr lang="en-US" sz="2400" i="1" dirty="0" smtClean="0"/>
              <a:t> </a:t>
            </a:r>
            <a:r>
              <a:rPr lang="en-US" sz="2400" i="1" u="sng" dirty="0" smtClean="0"/>
              <a:t>air is denser</a:t>
            </a:r>
            <a:r>
              <a:rPr lang="en-US" sz="2400" i="1" dirty="0" smtClean="0"/>
              <a:t> than warm air)</a:t>
            </a:r>
          </a:p>
          <a:p>
            <a:r>
              <a:rPr lang="en-US" sz="2400" i="1" dirty="0" smtClean="0"/>
              <a:t>(cold air will sink, warm air will rise)</a:t>
            </a:r>
            <a:endParaRPr lang="en-US" sz="2400" i="1" dirty="0"/>
          </a:p>
        </p:txBody>
      </p:sp>
      <p:sp>
        <p:nvSpPr>
          <p:cNvPr id="8" name="TextBox 7"/>
          <p:cNvSpPr txBox="1"/>
          <p:nvPr/>
        </p:nvSpPr>
        <p:spPr>
          <a:xfrm>
            <a:off x="4895599" y="4892134"/>
            <a:ext cx="3172638" cy="2308324"/>
          </a:xfrm>
          <a:prstGeom prst="rect">
            <a:avLst/>
          </a:prstGeom>
          <a:noFill/>
        </p:spPr>
        <p:txBody>
          <a:bodyPr wrap="none" rtlCol="0">
            <a:spAutoFit/>
          </a:bodyPr>
          <a:lstStyle/>
          <a:p>
            <a:endParaRPr lang="en-US" sz="3600" dirty="0" smtClean="0"/>
          </a:p>
          <a:p>
            <a:r>
              <a:rPr lang="en-US" sz="3600" dirty="0" smtClean="0"/>
              <a:t>Temperature </a:t>
            </a:r>
            <a:r>
              <a:rPr lang="en-US" sz="3600" dirty="0"/>
              <a:t>↑   </a:t>
            </a:r>
            <a:endParaRPr lang="en-US" sz="3600" dirty="0" smtClean="0"/>
          </a:p>
          <a:p>
            <a:r>
              <a:rPr lang="en-US" sz="3600" b="1" dirty="0" smtClean="0"/>
              <a:t>Density </a:t>
            </a:r>
            <a:r>
              <a:rPr lang="en-US" sz="3600" b="1" dirty="0"/>
              <a:t>↓</a:t>
            </a:r>
            <a:endParaRPr lang="en-US" sz="3600" b="1" dirty="0" smtClean="0"/>
          </a:p>
          <a:p>
            <a:r>
              <a:rPr lang="en-US" sz="3600" dirty="0" smtClean="0"/>
              <a:t> </a:t>
            </a:r>
            <a:endParaRPr lang="en-US" sz="3600" dirty="0"/>
          </a:p>
        </p:txBody>
      </p:sp>
    </p:spTree>
    <p:extLst>
      <p:ext uri="{BB962C8B-B14F-4D97-AF65-F5344CB8AC3E}">
        <p14:creationId xmlns:p14="http://schemas.microsoft.com/office/powerpoint/2010/main" val="31495011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4-12 at 8.52.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675" y="866619"/>
            <a:ext cx="6789938" cy="4498596"/>
          </a:xfrm>
          <a:prstGeom prst="rect">
            <a:avLst/>
          </a:prstGeom>
          <a:ln>
            <a:solidFill>
              <a:srgbClr val="000000"/>
            </a:solidFill>
          </a:ln>
        </p:spPr>
      </p:pic>
      <p:sp>
        <p:nvSpPr>
          <p:cNvPr id="4" name="TextBox 3"/>
          <p:cNvSpPr txBox="1"/>
          <p:nvPr/>
        </p:nvSpPr>
        <p:spPr>
          <a:xfrm>
            <a:off x="115450" y="158733"/>
            <a:ext cx="2948594" cy="707886"/>
          </a:xfrm>
          <a:prstGeom prst="rect">
            <a:avLst/>
          </a:prstGeom>
          <a:noFill/>
        </p:spPr>
        <p:txBody>
          <a:bodyPr wrap="none" rtlCol="0">
            <a:spAutoFit/>
          </a:bodyPr>
          <a:lstStyle/>
          <a:p>
            <a:r>
              <a:rPr lang="en-US" sz="4000" dirty="0" smtClean="0">
                <a:solidFill>
                  <a:srgbClr val="E400AD"/>
                </a:solidFill>
              </a:rPr>
              <a:t>Density of air</a:t>
            </a:r>
            <a:endParaRPr lang="en-US" sz="4000" dirty="0">
              <a:solidFill>
                <a:srgbClr val="E400AD"/>
              </a:solidFill>
            </a:endParaRPr>
          </a:p>
        </p:txBody>
      </p:sp>
      <p:sp>
        <p:nvSpPr>
          <p:cNvPr id="5" name="TextBox 4"/>
          <p:cNvSpPr txBox="1"/>
          <p:nvPr/>
        </p:nvSpPr>
        <p:spPr>
          <a:xfrm>
            <a:off x="1327675" y="4892134"/>
            <a:ext cx="2960741" cy="2308324"/>
          </a:xfrm>
          <a:prstGeom prst="rect">
            <a:avLst/>
          </a:prstGeom>
          <a:noFill/>
        </p:spPr>
        <p:txBody>
          <a:bodyPr wrap="none" rtlCol="0">
            <a:spAutoFit/>
          </a:bodyPr>
          <a:lstStyle/>
          <a:p>
            <a:endParaRPr lang="en-US" sz="3600" dirty="0" smtClean="0"/>
          </a:p>
          <a:p>
            <a:r>
              <a:rPr lang="en-US" sz="3600" dirty="0" smtClean="0"/>
              <a:t>Water vapor↓   </a:t>
            </a:r>
          </a:p>
          <a:p>
            <a:r>
              <a:rPr lang="en-US" sz="3600" b="1" dirty="0" smtClean="0"/>
              <a:t>Density ↑</a:t>
            </a:r>
          </a:p>
          <a:p>
            <a:r>
              <a:rPr lang="en-US" sz="3600" dirty="0" smtClean="0"/>
              <a:t> </a:t>
            </a:r>
            <a:endParaRPr lang="en-US" sz="3600" dirty="0"/>
          </a:p>
        </p:txBody>
      </p:sp>
      <p:sp>
        <p:nvSpPr>
          <p:cNvPr id="7" name="TextBox 6"/>
          <p:cNvSpPr txBox="1"/>
          <p:nvPr/>
        </p:nvSpPr>
        <p:spPr>
          <a:xfrm>
            <a:off x="5156872" y="4892134"/>
            <a:ext cx="3065112" cy="1754327"/>
          </a:xfrm>
          <a:prstGeom prst="rect">
            <a:avLst/>
          </a:prstGeom>
          <a:noFill/>
        </p:spPr>
        <p:txBody>
          <a:bodyPr wrap="none" rtlCol="0">
            <a:spAutoFit/>
          </a:bodyPr>
          <a:lstStyle/>
          <a:p>
            <a:endParaRPr lang="en-US" sz="3600" dirty="0" smtClean="0"/>
          </a:p>
          <a:p>
            <a:r>
              <a:rPr lang="en-US" sz="3600" dirty="0" smtClean="0"/>
              <a:t>Water </a:t>
            </a:r>
            <a:r>
              <a:rPr lang="en-US" sz="3600" dirty="0" smtClean="0"/>
              <a:t>vapor </a:t>
            </a:r>
            <a:r>
              <a:rPr lang="en-US" sz="3600" dirty="0"/>
              <a:t>↑</a:t>
            </a:r>
            <a:r>
              <a:rPr lang="en-US" sz="3600" dirty="0" smtClean="0"/>
              <a:t>   </a:t>
            </a:r>
            <a:endParaRPr lang="en-US" sz="3600" dirty="0" smtClean="0"/>
          </a:p>
          <a:p>
            <a:r>
              <a:rPr lang="en-US" sz="3600" b="1" dirty="0" smtClean="0"/>
              <a:t>Density </a:t>
            </a:r>
            <a:r>
              <a:rPr lang="en-US" sz="3600" b="1" dirty="0"/>
              <a:t>↓ </a:t>
            </a:r>
            <a:endParaRPr lang="en-US" sz="3600" b="1" dirty="0"/>
          </a:p>
        </p:txBody>
      </p:sp>
    </p:spTree>
    <p:extLst>
      <p:ext uri="{BB962C8B-B14F-4D97-AF65-F5344CB8AC3E}">
        <p14:creationId xmlns:p14="http://schemas.microsoft.com/office/powerpoint/2010/main" val="18513199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17"/>
          <a:stretch/>
        </p:blipFill>
        <p:spPr>
          <a:xfrm>
            <a:off x="1949060" y="494753"/>
            <a:ext cx="7111207" cy="6392107"/>
          </a:xfrm>
          <a:prstGeom prst="rect">
            <a:avLst/>
          </a:prstGeom>
        </p:spPr>
      </p:pic>
      <p:sp>
        <p:nvSpPr>
          <p:cNvPr id="2" name="TextBox 1"/>
          <p:cNvSpPr txBox="1"/>
          <p:nvPr/>
        </p:nvSpPr>
        <p:spPr>
          <a:xfrm>
            <a:off x="115450" y="158733"/>
            <a:ext cx="2762495" cy="707886"/>
          </a:xfrm>
          <a:prstGeom prst="rect">
            <a:avLst/>
          </a:prstGeom>
          <a:noFill/>
        </p:spPr>
        <p:txBody>
          <a:bodyPr wrap="none" rtlCol="0">
            <a:spAutoFit/>
          </a:bodyPr>
          <a:lstStyle/>
          <a:p>
            <a:r>
              <a:rPr lang="en-US" sz="4000" dirty="0" smtClean="0">
                <a:solidFill>
                  <a:srgbClr val="E400AD"/>
                </a:solidFill>
              </a:rPr>
              <a:t>Atmosphere</a:t>
            </a:r>
            <a:endParaRPr lang="en-US" sz="4000" dirty="0">
              <a:solidFill>
                <a:srgbClr val="E400AD"/>
              </a:solidFill>
            </a:endParaRPr>
          </a:p>
        </p:txBody>
      </p:sp>
      <p:sp>
        <p:nvSpPr>
          <p:cNvPr id="3" name="TextBox 2"/>
          <p:cNvSpPr txBox="1"/>
          <p:nvPr/>
        </p:nvSpPr>
        <p:spPr>
          <a:xfrm>
            <a:off x="-1090585" y="4804397"/>
            <a:ext cx="1340631" cy="369332"/>
          </a:xfrm>
          <a:prstGeom prst="rect">
            <a:avLst/>
          </a:prstGeom>
          <a:noFill/>
        </p:spPr>
        <p:txBody>
          <a:bodyPr wrap="none" rtlCol="0">
            <a:spAutoFit/>
          </a:bodyPr>
          <a:lstStyle/>
          <a:p>
            <a:r>
              <a:rPr lang="en-US" dirty="0" smtClean="0"/>
              <a:t>Ozone max?</a:t>
            </a:r>
            <a:endParaRPr lang="en-US" dirty="0"/>
          </a:p>
        </p:txBody>
      </p:sp>
    </p:spTree>
    <p:extLst>
      <p:ext uri="{BB962C8B-B14F-4D97-AF65-F5344CB8AC3E}">
        <p14:creationId xmlns:p14="http://schemas.microsoft.com/office/powerpoint/2010/main" val="2884584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450" y="158733"/>
            <a:ext cx="2762495" cy="707886"/>
          </a:xfrm>
          <a:prstGeom prst="rect">
            <a:avLst/>
          </a:prstGeom>
          <a:noFill/>
        </p:spPr>
        <p:txBody>
          <a:bodyPr wrap="none" rtlCol="0">
            <a:spAutoFit/>
          </a:bodyPr>
          <a:lstStyle/>
          <a:p>
            <a:r>
              <a:rPr lang="en-US" sz="4000" dirty="0" smtClean="0">
                <a:solidFill>
                  <a:srgbClr val="E400AD"/>
                </a:solidFill>
              </a:rPr>
              <a:t>Atmosphere</a:t>
            </a:r>
            <a:endParaRPr lang="en-US" sz="4000" dirty="0">
              <a:solidFill>
                <a:srgbClr val="E400AD"/>
              </a:solidFill>
            </a:endParaRPr>
          </a:p>
        </p:txBody>
      </p:sp>
      <p:pic>
        <p:nvPicPr>
          <p:cNvPr id="4" name="Picture 3"/>
          <p:cNvPicPr>
            <a:picLocks noChangeAspect="1"/>
          </p:cNvPicPr>
          <p:nvPr/>
        </p:nvPicPr>
        <p:blipFill>
          <a:blip r:embed="rId3"/>
          <a:stretch>
            <a:fillRect/>
          </a:stretch>
        </p:blipFill>
        <p:spPr>
          <a:xfrm>
            <a:off x="-1" y="866618"/>
            <a:ext cx="5972281" cy="4777825"/>
          </a:xfrm>
          <a:prstGeom prst="rect">
            <a:avLst/>
          </a:prstGeom>
          <a:ln w="28575" cmpd="sng">
            <a:solidFill>
              <a:schemeClr val="tx1"/>
            </a:solidFill>
          </a:ln>
        </p:spPr>
      </p:pic>
      <p:pic>
        <p:nvPicPr>
          <p:cNvPr id="5" name="Picture 4"/>
          <p:cNvPicPr>
            <a:picLocks noChangeAspect="1"/>
          </p:cNvPicPr>
          <p:nvPr/>
        </p:nvPicPr>
        <p:blipFill>
          <a:blip r:embed="rId4"/>
          <a:stretch>
            <a:fillRect/>
          </a:stretch>
        </p:blipFill>
        <p:spPr>
          <a:xfrm>
            <a:off x="5869864" y="866617"/>
            <a:ext cx="3275688" cy="4777825"/>
          </a:xfrm>
          <a:prstGeom prst="rect">
            <a:avLst/>
          </a:prstGeom>
          <a:ln w="28575" cmpd="sng">
            <a:solidFill>
              <a:schemeClr val="tx1"/>
            </a:solidFill>
          </a:ln>
        </p:spPr>
      </p:pic>
      <p:sp>
        <p:nvSpPr>
          <p:cNvPr id="6" name="Rectangle 5"/>
          <p:cNvSpPr/>
          <p:nvPr/>
        </p:nvSpPr>
        <p:spPr>
          <a:xfrm>
            <a:off x="6194238" y="5854889"/>
            <a:ext cx="2498701" cy="461665"/>
          </a:xfrm>
          <a:prstGeom prst="rect">
            <a:avLst/>
          </a:prstGeom>
        </p:spPr>
        <p:txBody>
          <a:bodyPr wrap="none">
            <a:spAutoFit/>
          </a:bodyPr>
          <a:lstStyle/>
          <a:p>
            <a:r>
              <a:rPr lang="en-US" sz="2400" dirty="0" err="1"/>
              <a:t>Teisserenc</a:t>
            </a:r>
            <a:r>
              <a:rPr lang="en-US" sz="2400" dirty="0"/>
              <a:t> de </a:t>
            </a:r>
            <a:r>
              <a:rPr lang="en-US" sz="2400" dirty="0" err="1"/>
              <a:t>Bort</a:t>
            </a:r>
            <a:r>
              <a:rPr lang="en-US" sz="2400" dirty="0"/>
              <a:t> </a:t>
            </a:r>
          </a:p>
        </p:txBody>
      </p:sp>
    </p:spTree>
    <p:extLst>
      <p:ext uri="{BB962C8B-B14F-4D97-AF65-F5344CB8AC3E}">
        <p14:creationId xmlns:p14="http://schemas.microsoft.com/office/powerpoint/2010/main" val="26106215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328"/>
          <a:stretch/>
        </p:blipFill>
        <p:spPr>
          <a:xfrm>
            <a:off x="863600" y="787400"/>
            <a:ext cx="7404100" cy="5001683"/>
          </a:xfrm>
          <a:prstGeom prst="rect">
            <a:avLst/>
          </a:prstGeom>
        </p:spPr>
      </p:pic>
      <p:sp>
        <p:nvSpPr>
          <p:cNvPr id="3" name="TextBox 2"/>
          <p:cNvSpPr txBox="1"/>
          <p:nvPr/>
        </p:nvSpPr>
        <p:spPr>
          <a:xfrm>
            <a:off x="115450" y="158733"/>
            <a:ext cx="4294114" cy="707886"/>
          </a:xfrm>
          <a:prstGeom prst="rect">
            <a:avLst/>
          </a:prstGeom>
          <a:noFill/>
        </p:spPr>
        <p:txBody>
          <a:bodyPr wrap="none" rtlCol="0">
            <a:spAutoFit/>
          </a:bodyPr>
          <a:lstStyle/>
          <a:p>
            <a:r>
              <a:rPr lang="en-US" sz="4000" dirty="0" smtClean="0">
                <a:solidFill>
                  <a:srgbClr val="E400AD"/>
                </a:solidFill>
              </a:rPr>
              <a:t>Troposphere height</a:t>
            </a:r>
            <a:endParaRPr lang="en-US" sz="4000" dirty="0">
              <a:solidFill>
                <a:srgbClr val="E400AD"/>
              </a:solidFill>
            </a:endParaRPr>
          </a:p>
        </p:txBody>
      </p:sp>
      <p:pic>
        <p:nvPicPr>
          <p:cNvPr id="5" name="Picture 4"/>
          <p:cNvPicPr>
            <a:picLocks noChangeAspect="1"/>
          </p:cNvPicPr>
          <p:nvPr/>
        </p:nvPicPr>
        <p:blipFill>
          <a:blip r:embed="rId4"/>
          <a:stretch>
            <a:fillRect/>
          </a:stretch>
        </p:blipFill>
        <p:spPr>
          <a:xfrm>
            <a:off x="10276541" y="4466274"/>
            <a:ext cx="6400800" cy="4775200"/>
          </a:xfrm>
          <a:prstGeom prst="rect">
            <a:avLst/>
          </a:prstGeom>
        </p:spPr>
      </p:pic>
      <p:sp>
        <p:nvSpPr>
          <p:cNvPr id="4" name="TextBox 3"/>
          <p:cNvSpPr txBox="1"/>
          <p:nvPr/>
        </p:nvSpPr>
        <p:spPr>
          <a:xfrm>
            <a:off x="111125" y="5937250"/>
            <a:ext cx="8300018" cy="830997"/>
          </a:xfrm>
          <a:prstGeom prst="rect">
            <a:avLst/>
          </a:prstGeom>
          <a:noFill/>
        </p:spPr>
        <p:txBody>
          <a:bodyPr wrap="none" rtlCol="0">
            <a:spAutoFit/>
          </a:bodyPr>
          <a:lstStyle/>
          <a:p>
            <a:r>
              <a:rPr lang="en-US" sz="2400" b="1" dirty="0" smtClean="0"/>
              <a:t>Why do we see this pattern in troposphere height and latitude?</a:t>
            </a:r>
          </a:p>
          <a:p>
            <a:r>
              <a:rPr lang="en-US" sz="2400" i="1" dirty="0"/>
              <a:t>	</a:t>
            </a:r>
            <a:r>
              <a:rPr lang="en-US" sz="2400" i="1" dirty="0" smtClean="0"/>
              <a:t>(hint: think about differential heating + density of air)</a:t>
            </a:r>
            <a:endParaRPr lang="en-US" sz="2400" i="1" dirty="0"/>
          </a:p>
        </p:txBody>
      </p:sp>
    </p:spTree>
    <p:extLst>
      <p:ext uri="{BB962C8B-B14F-4D97-AF65-F5344CB8AC3E}">
        <p14:creationId xmlns:p14="http://schemas.microsoft.com/office/powerpoint/2010/main" val="253728141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423605" y="158733"/>
            <a:ext cx="9144000" cy="6685808"/>
          </a:xfrm>
          <a:prstGeom prst="rect">
            <a:avLst/>
          </a:prstGeom>
        </p:spPr>
      </p:pic>
      <p:pic>
        <p:nvPicPr>
          <p:cNvPr id="5" name="Picture 4"/>
          <p:cNvPicPr>
            <a:picLocks noChangeAspect="1"/>
          </p:cNvPicPr>
          <p:nvPr/>
        </p:nvPicPr>
        <p:blipFill>
          <a:blip r:embed="rId4"/>
          <a:stretch>
            <a:fillRect/>
          </a:stretch>
        </p:blipFill>
        <p:spPr>
          <a:xfrm>
            <a:off x="-6379703" y="285749"/>
            <a:ext cx="4526997" cy="4991823"/>
          </a:xfrm>
          <a:prstGeom prst="rect">
            <a:avLst/>
          </a:prstGeom>
        </p:spPr>
      </p:pic>
      <p:grpSp>
        <p:nvGrpSpPr>
          <p:cNvPr id="11" name="Group 10"/>
          <p:cNvGrpSpPr/>
          <p:nvPr/>
        </p:nvGrpSpPr>
        <p:grpSpPr>
          <a:xfrm>
            <a:off x="569148" y="732150"/>
            <a:ext cx="8485206" cy="6603832"/>
            <a:chOff x="569148" y="240710"/>
            <a:chExt cx="8485206" cy="6603832"/>
          </a:xfrm>
        </p:grpSpPr>
        <p:pic>
          <p:nvPicPr>
            <p:cNvPr id="6" name="Picture 5"/>
            <p:cNvPicPr>
              <a:picLocks noChangeAspect="1"/>
            </p:cNvPicPr>
            <p:nvPr/>
          </p:nvPicPr>
          <p:blipFill>
            <a:blip r:embed="rId5"/>
            <a:stretch>
              <a:fillRect/>
            </a:stretch>
          </p:blipFill>
          <p:spPr>
            <a:xfrm>
              <a:off x="933076" y="240710"/>
              <a:ext cx="7463865" cy="6603831"/>
            </a:xfrm>
            <a:prstGeom prst="rect">
              <a:avLst/>
            </a:prstGeom>
          </p:spPr>
        </p:pic>
        <p:sp>
          <p:nvSpPr>
            <p:cNvPr id="7" name="Rectangle 6"/>
            <p:cNvSpPr/>
            <p:nvPr/>
          </p:nvSpPr>
          <p:spPr>
            <a:xfrm>
              <a:off x="569148" y="5863755"/>
              <a:ext cx="2269676" cy="9807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294607" y="5328860"/>
              <a:ext cx="2269676" cy="438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784678" y="747091"/>
              <a:ext cx="2269676" cy="438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0" y="131476"/>
            <a:ext cx="3775393" cy="707886"/>
          </a:xfrm>
          <a:prstGeom prst="rect">
            <a:avLst/>
          </a:prstGeom>
          <a:noFill/>
        </p:spPr>
        <p:txBody>
          <a:bodyPr wrap="none" rtlCol="0">
            <a:spAutoFit/>
          </a:bodyPr>
          <a:lstStyle/>
          <a:p>
            <a:r>
              <a:rPr lang="en-US" sz="4000" dirty="0" smtClean="0">
                <a:solidFill>
                  <a:srgbClr val="6800E4"/>
                </a:solidFill>
              </a:rPr>
              <a:t>Pressure systems</a:t>
            </a:r>
            <a:endParaRPr lang="en-US" sz="4000" dirty="0">
              <a:solidFill>
                <a:srgbClr val="6800E4"/>
              </a:solidFill>
            </a:endParaRPr>
          </a:p>
        </p:txBody>
      </p:sp>
    </p:spTree>
    <p:extLst>
      <p:ext uri="{BB962C8B-B14F-4D97-AF65-F5344CB8AC3E}">
        <p14:creationId xmlns:p14="http://schemas.microsoft.com/office/powerpoint/2010/main" val="73077891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33262" y="982727"/>
            <a:ext cx="8354301" cy="5875273"/>
            <a:chOff x="233262" y="344185"/>
            <a:chExt cx="8354301" cy="5875273"/>
          </a:xfrm>
        </p:grpSpPr>
        <p:pic>
          <p:nvPicPr>
            <p:cNvPr id="3" name="Picture 2"/>
            <p:cNvPicPr>
              <a:picLocks noChangeAspect="1"/>
            </p:cNvPicPr>
            <p:nvPr/>
          </p:nvPicPr>
          <p:blipFill rotWithShape="1">
            <a:blip r:embed="rId3"/>
            <a:srcRect t="11146"/>
            <a:stretch/>
          </p:blipFill>
          <p:spPr>
            <a:xfrm>
              <a:off x="233262" y="716923"/>
              <a:ext cx="8246133" cy="5502535"/>
            </a:xfrm>
            <a:prstGeom prst="rect">
              <a:avLst/>
            </a:prstGeom>
          </p:spPr>
        </p:pic>
        <p:sp>
          <p:nvSpPr>
            <p:cNvPr id="4" name="TextBox 3"/>
            <p:cNvSpPr txBox="1"/>
            <p:nvPr/>
          </p:nvSpPr>
          <p:spPr>
            <a:xfrm>
              <a:off x="5325131" y="344185"/>
              <a:ext cx="3262432" cy="369332"/>
            </a:xfrm>
            <a:prstGeom prst="rect">
              <a:avLst/>
            </a:prstGeom>
            <a:noFill/>
          </p:spPr>
          <p:txBody>
            <a:bodyPr wrap="none" rtlCol="0">
              <a:spAutoFit/>
            </a:bodyPr>
            <a:lstStyle/>
            <a:p>
              <a:r>
                <a:rPr lang="en-US" dirty="0" smtClean="0">
                  <a:solidFill>
                    <a:srgbClr val="FF0000"/>
                  </a:solidFill>
                </a:rPr>
                <a:t>Warm, moist, light air at equator</a:t>
              </a:r>
              <a:endParaRPr lang="en-US" dirty="0">
                <a:solidFill>
                  <a:srgbClr val="FF0000"/>
                </a:solidFill>
              </a:endParaRPr>
            </a:p>
          </p:txBody>
        </p:sp>
        <p:sp>
          <p:nvSpPr>
            <p:cNvPr id="5" name="TextBox 4"/>
            <p:cNvSpPr txBox="1"/>
            <p:nvPr/>
          </p:nvSpPr>
          <p:spPr>
            <a:xfrm>
              <a:off x="1941875" y="344185"/>
              <a:ext cx="2787943" cy="369332"/>
            </a:xfrm>
            <a:prstGeom prst="rect">
              <a:avLst/>
            </a:prstGeom>
            <a:noFill/>
          </p:spPr>
          <p:txBody>
            <a:bodyPr wrap="none" rtlCol="0">
              <a:spAutoFit/>
            </a:bodyPr>
            <a:lstStyle/>
            <a:p>
              <a:r>
                <a:rPr lang="en-US" dirty="0" smtClean="0">
                  <a:solidFill>
                    <a:srgbClr val="000090"/>
                  </a:solidFill>
                </a:rPr>
                <a:t>Cool, dry, dense air at poles</a:t>
              </a:r>
              <a:endParaRPr lang="en-US" dirty="0">
                <a:solidFill>
                  <a:srgbClr val="000090"/>
                </a:solidFill>
              </a:endParaRPr>
            </a:p>
          </p:txBody>
        </p:sp>
      </p:grpSp>
      <p:sp>
        <p:nvSpPr>
          <p:cNvPr id="7" name="TextBox 6"/>
          <p:cNvSpPr txBox="1"/>
          <p:nvPr/>
        </p:nvSpPr>
        <p:spPr>
          <a:xfrm>
            <a:off x="0" y="131476"/>
            <a:ext cx="3775393" cy="707886"/>
          </a:xfrm>
          <a:prstGeom prst="rect">
            <a:avLst/>
          </a:prstGeom>
          <a:noFill/>
        </p:spPr>
        <p:txBody>
          <a:bodyPr wrap="none" rtlCol="0">
            <a:spAutoFit/>
          </a:bodyPr>
          <a:lstStyle/>
          <a:p>
            <a:r>
              <a:rPr lang="en-US" sz="4000" dirty="0" smtClean="0">
                <a:solidFill>
                  <a:srgbClr val="6800E4"/>
                </a:solidFill>
              </a:rPr>
              <a:t>Pressure systems</a:t>
            </a:r>
            <a:endParaRPr lang="en-US" sz="4000" dirty="0">
              <a:solidFill>
                <a:srgbClr val="6800E4"/>
              </a:solidFill>
            </a:endParaRPr>
          </a:p>
        </p:txBody>
      </p:sp>
      <p:sp>
        <p:nvSpPr>
          <p:cNvPr id="8" name="Rectangle 7"/>
          <p:cNvSpPr/>
          <p:nvPr/>
        </p:nvSpPr>
        <p:spPr>
          <a:xfrm>
            <a:off x="3882006" y="5050605"/>
            <a:ext cx="2318437" cy="577212"/>
          </a:xfrm>
          <a:prstGeom prst="rect">
            <a:avLst/>
          </a:prstGeom>
          <a:solidFill>
            <a:srgbClr val="C3E3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3828533" y="5252629"/>
            <a:ext cx="317487" cy="115442"/>
          </a:xfrm>
          <a:prstGeom prst="straightConnector1">
            <a:avLst/>
          </a:prstGeom>
          <a:ln>
            <a:solidFill>
              <a:srgbClr val="344537"/>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6012933" y="5258883"/>
            <a:ext cx="317487" cy="115442"/>
          </a:xfrm>
          <a:prstGeom prst="straightConnector1">
            <a:avLst/>
          </a:prstGeom>
          <a:ln>
            <a:solidFill>
              <a:srgbClr val="344537"/>
            </a:solidFill>
            <a:tailEnd type="arrow"/>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4"/>
          <a:stretch>
            <a:fillRect/>
          </a:stretch>
        </p:blipFill>
        <p:spPr>
          <a:xfrm>
            <a:off x="4986801" y="2455333"/>
            <a:ext cx="3767330" cy="2595272"/>
          </a:xfrm>
          <a:prstGeom prst="rect">
            <a:avLst/>
          </a:prstGeom>
        </p:spPr>
      </p:pic>
      <p:sp>
        <p:nvSpPr>
          <p:cNvPr id="12" name="TextBox 11"/>
          <p:cNvSpPr txBox="1"/>
          <p:nvPr/>
        </p:nvSpPr>
        <p:spPr>
          <a:xfrm>
            <a:off x="5815377" y="2713805"/>
            <a:ext cx="2296823" cy="584776"/>
          </a:xfrm>
          <a:prstGeom prst="rect">
            <a:avLst/>
          </a:prstGeom>
          <a:noFill/>
        </p:spPr>
        <p:txBody>
          <a:bodyPr wrap="none" rtlCol="0">
            <a:spAutoFit/>
          </a:bodyPr>
          <a:lstStyle/>
          <a:p>
            <a:r>
              <a:rPr lang="en-US" sz="3200" b="1" dirty="0" smtClean="0">
                <a:solidFill>
                  <a:schemeClr val="bg1"/>
                </a:solidFill>
              </a:rPr>
              <a:t>L for “lousy”</a:t>
            </a:r>
            <a:endParaRPr lang="en-US" sz="3200" b="1" dirty="0">
              <a:solidFill>
                <a:schemeClr val="bg1"/>
              </a:solidFill>
            </a:endParaRPr>
          </a:p>
        </p:txBody>
      </p:sp>
      <p:grpSp>
        <p:nvGrpSpPr>
          <p:cNvPr id="15" name="Group 14"/>
          <p:cNvGrpSpPr/>
          <p:nvPr/>
        </p:nvGrpSpPr>
        <p:grpSpPr>
          <a:xfrm>
            <a:off x="2060223" y="2381010"/>
            <a:ext cx="2722299" cy="2669596"/>
            <a:chOff x="2060223" y="2381010"/>
            <a:chExt cx="2722299" cy="2669596"/>
          </a:xfrm>
        </p:grpSpPr>
        <p:pic>
          <p:nvPicPr>
            <p:cNvPr id="13" name="Picture 12"/>
            <p:cNvPicPr>
              <a:picLocks noChangeAspect="1"/>
            </p:cNvPicPr>
            <p:nvPr/>
          </p:nvPicPr>
          <p:blipFill>
            <a:blip r:embed="rId5"/>
            <a:stretch>
              <a:fillRect/>
            </a:stretch>
          </p:blipFill>
          <p:spPr>
            <a:xfrm>
              <a:off x="2060223" y="2381010"/>
              <a:ext cx="2669596" cy="2669596"/>
            </a:xfrm>
            <a:prstGeom prst="rect">
              <a:avLst/>
            </a:prstGeom>
          </p:spPr>
        </p:pic>
        <p:sp>
          <p:nvSpPr>
            <p:cNvPr id="14" name="TextBox 13"/>
            <p:cNvSpPr txBox="1"/>
            <p:nvPr/>
          </p:nvSpPr>
          <p:spPr>
            <a:xfrm>
              <a:off x="2242444" y="2573817"/>
              <a:ext cx="2540078" cy="584776"/>
            </a:xfrm>
            <a:prstGeom prst="rect">
              <a:avLst/>
            </a:prstGeom>
            <a:noFill/>
          </p:spPr>
          <p:txBody>
            <a:bodyPr wrap="none" rtlCol="0">
              <a:spAutoFit/>
            </a:bodyPr>
            <a:lstStyle/>
            <a:p>
              <a:r>
                <a:rPr lang="en-US" sz="3200" b="1" dirty="0">
                  <a:solidFill>
                    <a:srgbClr val="0000FF"/>
                  </a:solidFill>
                </a:rPr>
                <a:t>H</a:t>
              </a:r>
              <a:r>
                <a:rPr lang="en-US" sz="3200" b="1" dirty="0" smtClean="0">
                  <a:solidFill>
                    <a:srgbClr val="0000FF"/>
                  </a:solidFill>
                </a:rPr>
                <a:t> for “happy”</a:t>
              </a:r>
              <a:endParaRPr lang="en-US" sz="3200" b="1" dirty="0">
                <a:solidFill>
                  <a:srgbClr val="0000FF"/>
                </a:solidFill>
              </a:endParaRPr>
            </a:p>
          </p:txBody>
        </p:sp>
      </p:grpSp>
    </p:spTree>
    <p:extLst>
      <p:ext uri="{BB962C8B-B14F-4D97-AF65-F5344CB8AC3E}">
        <p14:creationId xmlns:p14="http://schemas.microsoft.com/office/powerpoint/2010/main" val="3263687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1476"/>
            <a:ext cx="3046277" cy="707886"/>
          </a:xfrm>
          <a:prstGeom prst="rect">
            <a:avLst/>
          </a:prstGeom>
          <a:noFill/>
        </p:spPr>
        <p:txBody>
          <a:bodyPr wrap="none" rtlCol="0">
            <a:spAutoFit/>
          </a:bodyPr>
          <a:lstStyle/>
          <a:p>
            <a:r>
              <a:rPr lang="en-US" sz="4000" dirty="0" smtClean="0">
                <a:solidFill>
                  <a:srgbClr val="6800E4"/>
                </a:solidFill>
              </a:rPr>
              <a:t>Coriolis effect</a:t>
            </a:r>
            <a:endParaRPr lang="en-US" sz="4000" u="sng" dirty="0">
              <a:solidFill>
                <a:srgbClr val="6800E4"/>
              </a:solidFill>
            </a:endParaRPr>
          </a:p>
        </p:txBody>
      </p:sp>
      <p:pic>
        <p:nvPicPr>
          <p:cNvPr id="7" name="Picture 6"/>
          <p:cNvPicPr>
            <a:picLocks noChangeAspect="1"/>
          </p:cNvPicPr>
          <p:nvPr/>
        </p:nvPicPr>
        <p:blipFill rotWithShape="1">
          <a:blip r:embed="rId3"/>
          <a:srcRect r="45587" b="9103"/>
          <a:stretch/>
        </p:blipFill>
        <p:spPr>
          <a:xfrm>
            <a:off x="1786593" y="964057"/>
            <a:ext cx="6525806" cy="5746545"/>
          </a:xfrm>
          <a:prstGeom prst="rect">
            <a:avLst/>
          </a:prstGeom>
        </p:spPr>
      </p:pic>
      <p:sp>
        <p:nvSpPr>
          <p:cNvPr id="5" name="TextBox 4"/>
          <p:cNvSpPr txBox="1"/>
          <p:nvPr/>
        </p:nvSpPr>
        <p:spPr>
          <a:xfrm>
            <a:off x="9609667" y="3922889"/>
            <a:ext cx="2994893" cy="646331"/>
          </a:xfrm>
          <a:prstGeom prst="rect">
            <a:avLst/>
          </a:prstGeom>
          <a:noFill/>
        </p:spPr>
        <p:txBody>
          <a:bodyPr wrap="none" rtlCol="0">
            <a:spAutoFit/>
          </a:bodyPr>
          <a:lstStyle/>
          <a:p>
            <a:r>
              <a:rPr lang="en-US" dirty="0" smtClean="0"/>
              <a:t>0 to 30 =  change in 130 mi/</a:t>
            </a:r>
            <a:r>
              <a:rPr lang="en-US" dirty="0" err="1" smtClean="0"/>
              <a:t>hr</a:t>
            </a:r>
            <a:endParaRPr lang="en-US" dirty="0" smtClean="0"/>
          </a:p>
          <a:p>
            <a:r>
              <a:rPr lang="en-US" dirty="0" smtClean="0"/>
              <a:t>30-60 = 370</a:t>
            </a:r>
            <a:endParaRPr lang="en-US" dirty="0"/>
          </a:p>
        </p:txBody>
      </p:sp>
    </p:spTree>
    <p:extLst>
      <p:ext uri="{BB962C8B-B14F-4D97-AF65-F5344CB8AC3E}">
        <p14:creationId xmlns:p14="http://schemas.microsoft.com/office/powerpoint/2010/main" val="57687422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1476"/>
            <a:ext cx="3046277" cy="707886"/>
          </a:xfrm>
          <a:prstGeom prst="rect">
            <a:avLst/>
          </a:prstGeom>
          <a:noFill/>
        </p:spPr>
        <p:txBody>
          <a:bodyPr wrap="none" rtlCol="0">
            <a:spAutoFit/>
          </a:bodyPr>
          <a:lstStyle/>
          <a:p>
            <a:r>
              <a:rPr lang="en-US" sz="4000" dirty="0" smtClean="0">
                <a:solidFill>
                  <a:srgbClr val="6800E4"/>
                </a:solidFill>
              </a:rPr>
              <a:t>Coriolis effect</a:t>
            </a:r>
            <a:endParaRPr lang="en-US" sz="4000" u="sng" dirty="0">
              <a:solidFill>
                <a:srgbClr val="6800E4"/>
              </a:solidFill>
            </a:endParaRPr>
          </a:p>
        </p:txBody>
      </p:sp>
      <p:pic>
        <p:nvPicPr>
          <p:cNvPr id="3" name="Picture 2"/>
          <p:cNvPicPr>
            <a:picLocks noChangeAspect="1"/>
          </p:cNvPicPr>
          <p:nvPr/>
        </p:nvPicPr>
        <p:blipFill>
          <a:blip r:embed="rId3"/>
          <a:stretch>
            <a:fillRect/>
          </a:stretch>
        </p:blipFill>
        <p:spPr>
          <a:xfrm>
            <a:off x="508000" y="1228980"/>
            <a:ext cx="8128000" cy="6096000"/>
          </a:xfrm>
          <a:prstGeom prst="rect">
            <a:avLst/>
          </a:prstGeom>
        </p:spPr>
      </p:pic>
      <p:sp>
        <p:nvSpPr>
          <p:cNvPr id="4" name="TextBox 3"/>
          <p:cNvSpPr txBox="1"/>
          <p:nvPr/>
        </p:nvSpPr>
        <p:spPr>
          <a:xfrm>
            <a:off x="1327675" y="998723"/>
            <a:ext cx="2490736" cy="707886"/>
          </a:xfrm>
          <a:prstGeom prst="rect">
            <a:avLst/>
          </a:prstGeom>
          <a:noFill/>
        </p:spPr>
        <p:txBody>
          <a:bodyPr wrap="none" rtlCol="0">
            <a:spAutoFit/>
          </a:bodyPr>
          <a:lstStyle/>
          <a:p>
            <a:r>
              <a:rPr lang="en-US" sz="2000" b="1" dirty="0" smtClean="0"/>
              <a:t>Northern</a:t>
            </a:r>
            <a:r>
              <a:rPr lang="en-US" sz="2000" dirty="0" smtClean="0"/>
              <a:t> Hemisphere</a:t>
            </a:r>
          </a:p>
          <a:p>
            <a:r>
              <a:rPr lang="en-US" sz="2000" dirty="0" smtClean="0"/>
              <a:t>Deflected </a:t>
            </a:r>
            <a:r>
              <a:rPr lang="en-US" sz="2000" b="1" dirty="0" smtClean="0"/>
              <a:t>RIGHT</a:t>
            </a:r>
            <a:endParaRPr lang="en-US" sz="2000" b="1" dirty="0"/>
          </a:p>
        </p:txBody>
      </p:sp>
      <p:sp>
        <p:nvSpPr>
          <p:cNvPr id="5" name="TextBox 4"/>
          <p:cNvSpPr txBox="1"/>
          <p:nvPr/>
        </p:nvSpPr>
        <p:spPr>
          <a:xfrm>
            <a:off x="5376513" y="998723"/>
            <a:ext cx="2489483" cy="707886"/>
          </a:xfrm>
          <a:prstGeom prst="rect">
            <a:avLst/>
          </a:prstGeom>
          <a:noFill/>
        </p:spPr>
        <p:txBody>
          <a:bodyPr wrap="none" rtlCol="0">
            <a:spAutoFit/>
          </a:bodyPr>
          <a:lstStyle/>
          <a:p>
            <a:r>
              <a:rPr lang="en-US" sz="2000" b="1" dirty="0" smtClean="0"/>
              <a:t>Southern </a:t>
            </a:r>
            <a:r>
              <a:rPr lang="en-US" sz="2000" dirty="0" smtClean="0"/>
              <a:t>Hemisphere</a:t>
            </a:r>
          </a:p>
          <a:p>
            <a:r>
              <a:rPr lang="en-US" sz="2000" dirty="0" smtClean="0"/>
              <a:t>Deflected </a:t>
            </a:r>
            <a:r>
              <a:rPr lang="en-US" sz="2000" b="1" dirty="0" smtClean="0"/>
              <a:t>LEFT</a:t>
            </a:r>
            <a:endParaRPr lang="en-US" sz="2000" b="1" dirty="0"/>
          </a:p>
        </p:txBody>
      </p:sp>
    </p:spTree>
    <p:extLst>
      <p:ext uri="{BB962C8B-B14F-4D97-AF65-F5344CB8AC3E}">
        <p14:creationId xmlns:p14="http://schemas.microsoft.com/office/powerpoint/2010/main" val="319798311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rioli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54474"/>
            <a:ext cx="9163180" cy="5154288"/>
          </a:xfrm>
          <a:prstGeom prst="rect">
            <a:avLst/>
          </a:prstGeom>
        </p:spPr>
      </p:pic>
      <p:sp>
        <p:nvSpPr>
          <p:cNvPr id="3" name="TextBox 2"/>
          <p:cNvSpPr txBox="1"/>
          <p:nvPr/>
        </p:nvSpPr>
        <p:spPr>
          <a:xfrm>
            <a:off x="0" y="131476"/>
            <a:ext cx="3046277" cy="707886"/>
          </a:xfrm>
          <a:prstGeom prst="rect">
            <a:avLst/>
          </a:prstGeom>
          <a:noFill/>
        </p:spPr>
        <p:txBody>
          <a:bodyPr wrap="none" rtlCol="0">
            <a:spAutoFit/>
          </a:bodyPr>
          <a:lstStyle/>
          <a:p>
            <a:r>
              <a:rPr lang="en-US" sz="4000" dirty="0" smtClean="0">
                <a:solidFill>
                  <a:srgbClr val="6800E4"/>
                </a:solidFill>
              </a:rPr>
              <a:t>Coriolis effect</a:t>
            </a:r>
            <a:endParaRPr lang="en-US" sz="4000" u="sng" dirty="0">
              <a:solidFill>
                <a:srgbClr val="6800E4"/>
              </a:solidFill>
            </a:endParaRPr>
          </a:p>
        </p:txBody>
      </p:sp>
    </p:spTree>
    <p:extLst>
      <p:ext uri="{BB962C8B-B14F-4D97-AF65-F5344CB8AC3E}">
        <p14:creationId xmlns:p14="http://schemas.microsoft.com/office/powerpoint/2010/main" val="336923521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5383"/>
            <a:ext cx="9144000" cy="7063383"/>
          </a:xfrm>
          <a:prstGeom prst="rect">
            <a:avLst/>
          </a:prstGeom>
        </p:spPr>
      </p:pic>
      <p:sp>
        <p:nvSpPr>
          <p:cNvPr id="3" name="TextBox 2"/>
          <p:cNvSpPr txBox="1"/>
          <p:nvPr/>
        </p:nvSpPr>
        <p:spPr>
          <a:xfrm>
            <a:off x="9440333" y="578556"/>
            <a:ext cx="418654" cy="369332"/>
          </a:xfrm>
          <a:prstGeom prst="rect">
            <a:avLst/>
          </a:prstGeom>
          <a:noFill/>
        </p:spPr>
        <p:txBody>
          <a:bodyPr wrap="none" rtlCol="0">
            <a:spAutoFit/>
          </a:bodyPr>
          <a:lstStyle/>
          <a:p>
            <a:r>
              <a:rPr lang="en-US" dirty="0" smtClean="0"/>
              <a:t>35</a:t>
            </a:r>
            <a:endParaRPr lang="en-US" dirty="0"/>
          </a:p>
        </p:txBody>
      </p:sp>
    </p:spTree>
    <p:extLst>
      <p:ext uri="{BB962C8B-B14F-4D97-AF65-F5344CB8AC3E}">
        <p14:creationId xmlns:p14="http://schemas.microsoft.com/office/powerpoint/2010/main" val="190218799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31476"/>
            <a:ext cx="3046277" cy="707886"/>
          </a:xfrm>
          <a:prstGeom prst="rect">
            <a:avLst/>
          </a:prstGeom>
          <a:noFill/>
        </p:spPr>
        <p:txBody>
          <a:bodyPr wrap="none" rtlCol="0">
            <a:spAutoFit/>
          </a:bodyPr>
          <a:lstStyle/>
          <a:p>
            <a:r>
              <a:rPr lang="en-US" sz="4000" dirty="0" smtClean="0">
                <a:solidFill>
                  <a:srgbClr val="6800E4"/>
                </a:solidFill>
              </a:rPr>
              <a:t>Coriolis effect</a:t>
            </a:r>
            <a:endParaRPr lang="en-US" sz="4000" u="sng" dirty="0">
              <a:solidFill>
                <a:srgbClr val="6800E4"/>
              </a:solidFill>
            </a:endParaRPr>
          </a:p>
        </p:txBody>
      </p:sp>
      <p:pic>
        <p:nvPicPr>
          <p:cNvPr id="4" name="Picture 3"/>
          <p:cNvPicPr>
            <a:picLocks noChangeAspect="1"/>
          </p:cNvPicPr>
          <p:nvPr/>
        </p:nvPicPr>
        <p:blipFill>
          <a:blip r:embed="rId3"/>
          <a:stretch>
            <a:fillRect/>
          </a:stretch>
        </p:blipFill>
        <p:spPr>
          <a:xfrm>
            <a:off x="2843388" y="529166"/>
            <a:ext cx="3605389" cy="6008982"/>
          </a:xfrm>
          <a:prstGeom prst="rect">
            <a:avLst/>
          </a:prstGeom>
        </p:spPr>
      </p:pic>
    </p:spTree>
    <p:extLst>
      <p:ext uri="{BB962C8B-B14F-4D97-AF65-F5344CB8AC3E}">
        <p14:creationId xmlns:p14="http://schemas.microsoft.com/office/powerpoint/2010/main" val="1315994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69148" y="761010"/>
            <a:ext cx="7827793" cy="6603832"/>
            <a:chOff x="569148" y="240710"/>
            <a:chExt cx="7827793" cy="6603832"/>
          </a:xfrm>
        </p:grpSpPr>
        <p:pic>
          <p:nvPicPr>
            <p:cNvPr id="4" name="Picture 3"/>
            <p:cNvPicPr>
              <a:picLocks noChangeAspect="1"/>
            </p:cNvPicPr>
            <p:nvPr/>
          </p:nvPicPr>
          <p:blipFill>
            <a:blip r:embed="rId3"/>
            <a:stretch>
              <a:fillRect/>
            </a:stretch>
          </p:blipFill>
          <p:spPr>
            <a:xfrm>
              <a:off x="933076" y="240710"/>
              <a:ext cx="7463865" cy="6603831"/>
            </a:xfrm>
            <a:prstGeom prst="rect">
              <a:avLst/>
            </a:prstGeom>
          </p:spPr>
        </p:pic>
        <p:sp>
          <p:nvSpPr>
            <p:cNvPr id="5" name="Rectangle 4"/>
            <p:cNvSpPr/>
            <p:nvPr/>
          </p:nvSpPr>
          <p:spPr>
            <a:xfrm>
              <a:off x="569148" y="5863755"/>
              <a:ext cx="2269676" cy="9807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0" y="131476"/>
            <a:ext cx="3551974" cy="707886"/>
          </a:xfrm>
          <a:prstGeom prst="rect">
            <a:avLst/>
          </a:prstGeom>
          <a:noFill/>
        </p:spPr>
        <p:txBody>
          <a:bodyPr wrap="none" rtlCol="0">
            <a:spAutoFit/>
          </a:bodyPr>
          <a:lstStyle/>
          <a:p>
            <a:r>
              <a:rPr lang="en-US" sz="4000" dirty="0" smtClean="0">
                <a:solidFill>
                  <a:srgbClr val="6800E4"/>
                </a:solidFill>
              </a:rPr>
              <a:t>Convection cells</a:t>
            </a:r>
            <a:endParaRPr lang="en-US" sz="4000" u="sng" dirty="0">
              <a:solidFill>
                <a:srgbClr val="6800E4"/>
              </a:solidFill>
            </a:endParaRPr>
          </a:p>
        </p:txBody>
      </p:sp>
    </p:spTree>
    <p:extLst>
      <p:ext uri="{BB962C8B-B14F-4D97-AF65-F5344CB8AC3E}">
        <p14:creationId xmlns:p14="http://schemas.microsoft.com/office/powerpoint/2010/main" val="57687422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1476"/>
            <a:ext cx="7674948" cy="707886"/>
          </a:xfrm>
          <a:prstGeom prst="rect">
            <a:avLst/>
          </a:prstGeom>
          <a:noFill/>
        </p:spPr>
        <p:txBody>
          <a:bodyPr wrap="none" rtlCol="0">
            <a:spAutoFit/>
          </a:bodyPr>
          <a:lstStyle/>
          <a:p>
            <a:r>
              <a:rPr lang="en-US" sz="4000" dirty="0" smtClean="0">
                <a:solidFill>
                  <a:srgbClr val="6800E4"/>
                </a:solidFill>
              </a:rPr>
              <a:t>Convection cells </a:t>
            </a:r>
            <a:r>
              <a:rPr lang="en-US" sz="4000" b="1" dirty="0" smtClean="0">
                <a:solidFill>
                  <a:srgbClr val="6800E4"/>
                </a:solidFill>
              </a:rPr>
              <a:t>on a rotating earth</a:t>
            </a:r>
            <a:endParaRPr lang="en-US" sz="4000" dirty="0">
              <a:solidFill>
                <a:srgbClr val="6800E4"/>
              </a:solidFill>
            </a:endParaRPr>
          </a:p>
        </p:txBody>
      </p:sp>
      <p:pic>
        <p:nvPicPr>
          <p:cNvPr id="8" name="Picture 7"/>
          <p:cNvPicPr>
            <a:picLocks noChangeAspect="1"/>
          </p:cNvPicPr>
          <p:nvPr/>
        </p:nvPicPr>
        <p:blipFill>
          <a:blip r:embed="rId3"/>
          <a:stretch>
            <a:fillRect/>
          </a:stretch>
        </p:blipFill>
        <p:spPr>
          <a:xfrm>
            <a:off x="2480234" y="3964523"/>
            <a:ext cx="6663766" cy="2893477"/>
          </a:xfrm>
          <a:prstGeom prst="rect">
            <a:avLst/>
          </a:prstGeom>
          <a:ln>
            <a:solidFill>
              <a:srgbClr val="344537"/>
            </a:solidFill>
          </a:ln>
        </p:spPr>
      </p:pic>
      <p:pic>
        <p:nvPicPr>
          <p:cNvPr id="6" name="Picture 5"/>
          <p:cNvPicPr>
            <a:picLocks noChangeAspect="1"/>
          </p:cNvPicPr>
          <p:nvPr/>
        </p:nvPicPr>
        <p:blipFill>
          <a:blip r:embed="rId4"/>
          <a:stretch>
            <a:fillRect/>
          </a:stretch>
        </p:blipFill>
        <p:spPr>
          <a:xfrm>
            <a:off x="-1" y="632640"/>
            <a:ext cx="5337933" cy="4457174"/>
          </a:xfrm>
          <a:prstGeom prst="rect">
            <a:avLst/>
          </a:prstGeom>
        </p:spPr>
      </p:pic>
    </p:spTree>
    <p:extLst>
      <p:ext uri="{BB962C8B-B14F-4D97-AF65-F5344CB8AC3E}">
        <p14:creationId xmlns:p14="http://schemas.microsoft.com/office/powerpoint/2010/main" val="36620396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31476"/>
            <a:ext cx="2668569" cy="707886"/>
          </a:xfrm>
          <a:prstGeom prst="rect">
            <a:avLst/>
          </a:prstGeom>
          <a:noFill/>
        </p:spPr>
        <p:txBody>
          <a:bodyPr wrap="none" rtlCol="0">
            <a:spAutoFit/>
          </a:bodyPr>
          <a:lstStyle/>
          <a:p>
            <a:r>
              <a:rPr lang="en-US" sz="4000" dirty="0" smtClean="0">
                <a:solidFill>
                  <a:srgbClr val="6800E4"/>
                </a:solidFill>
              </a:rPr>
              <a:t>Wind bands</a:t>
            </a:r>
            <a:endParaRPr lang="en-US" sz="4000" dirty="0">
              <a:solidFill>
                <a:srgbClr val="6800E4"/>
              </a:solidFill>
            </a:endParaRPr>
          </a:p>
        </p:txBody>
      </p:sp>
      <p:pic>
        <p:nvPicPr>
          <p:cNvPr id="6" name="Picture 5"/>
          <p:cNvPicPr>
            <a:picLocks noChangeAspect="1"/>
          </p:cNvPicPr>
          <p:nvPr/>
        </p:nvPicPr>
        <p:blipFill>
          <a:blip r:embed="rId3"/>
          <a:stretch>
            <a:fillRect/>
          </a:stretch>
        </p:blipFill>
        <p:spPr>
          <a:xfrm>
            <a:off x="9692904" y="635000"/>
            <a:ext cx="8128000" cy="6096000"/>
          </a:xfrm>
          <a:prstGeom prst="rect">
            <a:avLst/>
          </a:prstGeom>
        </p:spPr>
      </p:pic>
      <p:pic>
        <p:nvPicPr>
          <p:cNvPr id="7" name="Picture 6"/>
          <p:cNvPicPr>
            <a:picLocks noChangeAspect="1"/>
          </p:cNvPicPr>
          <p:nvPr/>
        </p:nvPicPr>
        <p:blipFill rotWithShape="1">
          <a:blip r:embed="rId4"/>
          <a:srcRect t="14161" b="6971"/>
          <a:stretch/>
        </p:blipFill>
        <p:spPr>
          <a:xfrm>
            <a:off x="523522" y="971176"/>
            <a:ext cx="8021157" cy="5886824"/>
          </a:xfrm>
          <a:prstGeom prst="rect">
            <a:avLst/>
          </a:prstGeom>
        </p:spPr>
      </p:pic>
    </p:spTree>
    <p:extLst>
      <p:ext uri="{BB962C8B-B14F-4D97-AF65-F5344CB8AC3E}">
        <p14:creationId xmlns:p14="http://schemas.microsoft.com/office/powerpoint/2010/main" val="222463680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1476"/>
            <a:ext cx="1596060" cy="707886"/>
          </a:xfrm>
          <a:prstGeom prst="rect">
            <a:avLst/>
          </a:prstGeom>
          <a:noFill/>
        </p:spPr>
        <p:txBody>
          <a:bodyPr wrap="none" rtlCol="0">
            <a:spAutoFit/>
          </a:bodyPr>
          <a:lstStyle/>
          <a:p>
            <a:r>
              <a:rPr lang="en-US" sz="4000" dirty="0" smtClean="0">
                <a:solidFill>
                  <a:srgbClr val="6800E4"/>
                </a:solidFill>
              </a:rPr>
              <a:t>El </a:t>
            </a:r>
            <a:r>
              <a:rPr lang="en-US" sz="4000" dirty="0" err="1" smtClean="0">
                <a:solidFill>
                  <a:srgbClr val="6800E4"/>
                </a:solidFill>
              </a:rPr>
              <a:t>niño</a:t>
            </a:r>
            <a:endParaRPr lang="en-US" sz="4000" dirty="0">
              <a:solidFill>
                <a:srgbClr val="6800E4"/>
              </a:solidFill>
            </a:endParaRPr>
          </a:p>
        </p:txBody>
      </p:sp>
      <p:pic>
        <p:nvPicPr>
          <p:cNvPr id="4" name="Picture 3"/>
          <p:cNvPicPr>
            <a:picLocks noChangeAspect="1"/>
          </p:cNvPicPr>
          <p:nvPr/>
        </p:nvPicPr>
        <p:blipFill rotWithShape="1">
          <a:blip r:embed="rId3"/>
          <a:srcRect t="4304" b="14606"/>
          <a:stretch/>
        </p:blipFill>
        <p:spPr>
          <a:xfrm>
            <a:off x="0" y="3108193"/>
            <a:ext cx="9144000" cy="3749808"/>
          </a:xfrm>
          <a:prstGeom prst="rect">
            <a:avLst/>
          </a:prstGeom>
        </p:spPr>
      </p:pic>
      <p:pic>
        <p:nvPicPr>
          <p:cNvPr id="5" name="Picture 4"/>
          <p:cNvPicPr>
            <a:picLocks noChangeAspect="1"/>
          </p:cNvPicPr>
          <p:nvPr/>
        </p:nvPicPr>
        <p:blipFill>
          <a:blip r:embed="rId4"/>
          <a:stretch>
            <a:fillRect/>
          </a:stretch>
        </p:blipFill>
        <p:spPr>
          <a:xfrm>
            <a:off x="4558860" y="-324820"/>
            <a:ext cx="4458140" cy="3722547"/>
          </a:xfrm>
          <a:prstGeom prst="rect">
            <a:avLst/>
          </a:prstGeom>
        </p:spPr>
      </p:pic>
    </p:spTree>
    <p:extLst>
      <p:ext uri="{BB962C8B-B14F-4D97-AF65-F5344CB8AC3E}">
        <p14:creationId xmlns:p14="http://schemas.microsoft.com/office/powerpoint/2010/main" val="46775291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4304" b="14606"/>
          <a:stretch/>
        </p:blipFill>
        <p:spPr>
          <a:xfrm>
            <a:off x="702236" y="14943"/>
            <a:ext cx="7496366" cy="3074140"/>
          </a:xfrm>
          <a:prstGeom prst="rect">
            <a:avLst/>
          </a:prstGeom>
        </p:spPr>
      </p:pic>
      <p:pic>
        <p:nvPicPr>
          <p:cNvPr id="5" name="Picture 4"/>
          <p:cNvPicPr>
            <a:picLocks noChangeAspect="1"/>
          </p:cNvPicPr>
          <p:nvPr/>
        </p:nvPicPr>
        <p:blipFill rotWithShape="1">
          <a:blip r:embed="rId4"/>
          <a:srcRect b="14639"/>
          <a:stretch/>
        </p:blipFill>
        <p:spPr>
          <a:xfrm>
            <a:off x="702236" y="3208611"/>
            <a:ext cx="7500470" cy="3649389"/>
          </a:xfrm>
          <a:prstGeom prst="rect">
            <a:avLst/>
          </a:prstGeom>
        </p:spPr>
      </p:pic>
    </p:spTree>
    <p:extLst>
      <p:ext uri="{BB962C8B-B14F-4D97-AF65-F5344CB8AC3E}">
        <p14:creationId xmlns:p14="http://schemas.microsoft.com/office/powerpoint/2010/main" val="145781745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72624" y="0"/>
            <a:ext cx="6377104" cy="6858000"/>
          </a:xfrm>
          <a:prstGeom prst="rect">
            <a:avLst/>
          </a:prstGeom>
        </p:spPr>
      </p:pic>
      <p:sp>
        <p:nvSpPr>
          <p:cNvPr id="3" name="TextBox 2"/>
          <p:cNvSpPr txBox="1"/>
          <p:nvPr/>
        </p:nvSpPr>
        <p:spPr>
          <a:xfrm>
            <a:off x="0" y="3913254"/>
            <a:ext cx="1596060" cy="707886"/>
          </a:xfrm>
          <a:prstGeom prst="rect">
            <a:avLst/>
          </a:prstGeom>
          <a:noFill/>
        </p:spPr>
        <p:txBody>
          <a:bodyPr wrap="none" rtlCol="0">
            <a:spAutoFit/>
          </a:bodyPr>
          <a:lstStyle/>
          <a:p>
            <a:r>
              <a:rPr lang="en-US" sz="4000" dirty="0" smtClean="0">
                <a:solidFill>
                  <a:srgbClr val="6800E4"/>
                </a:solidFill>
              </a:rPr>
              <a:t>El </a:t>
            </a:r>
            <a:r>
              <a:rPr lang="en-US" sz="4000" dirty="0" err="1" smtClean="0">
                <a:solidFill>
                  <a:srgbClr val="6800E4"/>
                </a:solidFill>
              </a:rPr>
              <a:t>niño</a:t>
            </a:r>
            <a:endParaRPr lang="en-US" sz="4000" dirty="0">
              <a:solidFill>
                <a:srgbClr val="6800E4"/>
              </a:solidFill>
            </a:endParaRPr>
          </a:p>
        </p:txBody>
      </p:sp>
      <p:sp>
        <p:nvSpPr>
          <p:cNvPr id="4" name="TextBox 3"/>
          <p:cNvSpPr txBox="1"/>
          <p:nvPr/>
        </p:nvSpPr>
        <p:spPr>
          <a:xfrm>
            <a:off x="0" y="-24238"/>
            <a:ext cx="1664438" cy="707886"/>
          </a:xfrm>
          <a:prstGeom prst="rect">
            <a:avLst/>
          </a:prstGeom>
          <a:noFill/>
        </p:spPr>
        <p:txBody>
          <a:bodyPr wrap="none" rtlCol="0">
            <a:spAutoFit/>
          </a:bodyPr>
          <a:lstStyle/>
          <a:p>
            <a:r>
              <a:rPr lang="en-US" sz="4000" dirty="0" smtClean="0">
                <a:solidFill>
                  <a:srgbClr val="6800E4"/>
                </a:solidFill>
              </a:rPr>
              <a:t>La </a:t>
            </a:r>
            <a:r>
              <a:rPr lang="en-US" sz="4000" dirty="0" err="1" smtClean="0">
                <a:solidFill>
                  <a:srgbClr val="6800E4"/>
                </a:solidFill>
              </a:rPr>
              <a:t>ni</a:t>
            </a:r>
            <a:r>
              <a:rPr lang="en-US" sz="4000" dirty="0" err="1" smtClean="0">
                <a:solidFill>
                  <a:srgbClr val="6800E4"/>
                </a:solidFill>
              </a:rPr>
              <a:t>ña</a:t>
            </a:r>
            <a:endParaRPr lang="en-US" sz="4000" dirty="0">
              <a:solidFill>
                <a:srgbClr val="6800E4"/>
              </a:solidFill>
            </a:endParaRPr>
          </a:p>
        </p:txBody>
      </p:sp>
    </p:spTree>
    <p:extLst>
      <p:ext uri="{BB962C8B-B14F-4D97-AF65-F5344CB8AC3E}">
        <p14:creationId xmlns:p14="http://schemas.microsoft.com/office/powerpoint/2010/main" val="4208569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lnin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001338"/>
            <a:ext cx="9144000" cy="5143499"/>
          </a:xfrm>
          <a:prstGeom prst="rect">
            <a:avLst/>
          </a:prstGeom>
        </p:spPr>
      </p:pic>
      <p:sp>
        <p:nvSpPr>
          <p:cNvPr id="3" name="TextBox 2"/>
          <p:cNvSpPr txBox="1"/>
          <p:nvPr/>
        </p:nvSpPr>
        <p:spPr>
          <a:xfrm>
            <a:off x="0" y="131476"/>
            <a:ext cx="1596060" cy="707886"/>
          </a:xfrm>
          <a:prstGeom prst="rect">
            <a:avLst/>
          </a:prstGeom>
          <a:noFill/>
        </p:spPr>
        <p:txBody>
          <a:bodyPr wrap="none" rtlCol="0">
            <a:spAutoFit/>
          </a:bodyPr>
          <a:lstStyle/>
          <a:p>
            <a:r>
              <a:rPr lang="en-US" sz="4000" dirty="0" smtClean="0">
                <a:solidFill>
                  <a:srgbClr val="6800E4"/>
                </a:solidFill>
              </a:rPr>
              <a:t>El </a:t>
            </a:r>
            <a:r>
              <a:rPr lang="en-US" sz="4000" dirty="0" err="1" smtClean="0">
                <a:solidFill>
                  <a:srgbClr val="6800E4"/>
                </a:solidFill>
              </a:rPr>
              <a:t>niño</a:t>
            </a:r>
            <a:endParaRPr lang="en-US" sz="4000" dirty="0">
              <a:solidFill>
                <a:srgbClr val="6800E4"/>
              </a:solidFill>
            </a:endParaRPr>
          </a:p>
        </p:txBody>
      </p:sp>
    </p:spTree>
    <p:extLst>
      <p:ext uri="{BB962C8B-B14F-4D97-AF65-F5344CB8AC3E}">
        <p14:creationId xmlns:p14="http://schemas.microsoft.com/office/powerpoint/2010/main" val="90727333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a:prstGeom prst="rect">
            <a:avLst/>
          </a:prstGeom>
        </p:spPr>
        <p:txBody>
          <a:bodyPr/>
          <a:lstStyle/>
          <a:p>
            <a:pPr algn="l"/>
            <a:r>
              <a:rPr lang="en-US" dirty="0" smtClean="0"/>
              <a:t>Discussion!</a:t>
            </a:r>
            <a:endParaRPr lang="en-US" dirty="0"/>
          </a:p>
        </p:txBody>
      </p:sp>
      <p:pic>
        <p:nvPicPr>
          <p:cNvPr id="5" name="Picture 4"/>
          <p:cNvPicPr>
            <a:picLocks noChangeAspect="1"/>
          </p:cNvPicPr>
          <p:nvPr/>
        </p:nvPicPr>
        <p:blipFill>
          <a:blip r:embed="rId2"/>
          <a:stretch>
            <a:fillRect/>
          </a:stretch>
        </p:blipFill>
        <p:spPr>
          <a:xfrm>
            <a:off x="0" y="1145664"/>
            <a:ext cx="9144000" cy="5712336"/>
          </a:xfrm>
          <a:prstGeom prst="rect">
            <a:avLst/>
          </a:prstGeom>
        </p:spPr>
      </p:pic>
    </p:spTree>
    <p:extLst>
      <p:ext uri="{BB962C8B-B14F-4D97-AF65-F5344CB8AC3E}">
        <p14:creationId xmlns:p14="http://schemas.microsoft.com/office/powerpoint/2010/main" val="14771222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6823" y="0"/>
            <a:ext cx="3615765" cy="4154983"/>
          </a:xfrm>
          <a:prstGeom prst="rect">
            <a:avLst/>
          </a:prstGeom>
        </p:spPr>
        <p:txBody>
          <a:bodyPr wrap="square">
            <a:spAutoFit/>
          </a:bodyPr>
          <a:lstStyle/>
          <a:p>
            <a:pPr marL="1200150" lvl="2" indent="-285750">
              <a:buFont typeface="Arial"/>
              <a:buChar char="•"/>
            </a:pPr>
            <a:r>
              <a:rPr lang="en-US" sz="2200" b="1" dirty="0"/>
              <a:t>Compare the plots of average sea surface pressure </a:t>
            </a:r>
            <a:r>
              <a:rPr lang="en-US" sz="2200" b="1" dirty="0" smtClean="0"/>
              <a:t>and cloud </a:t>
            </a:r>
            <a:r>
              <a:rPr lang="en-US" sz="2200" b="1" dirty="0" smtClean="0"/>
              <a:t>cover over the oceans? </a:t>
            </a:r>
          </a:p>
          <a:p>
            <a:pPr marL="1200150" lvl="2" indent="-285750">
              <a:buFont typeface="Arial"/>
              <a:buChar char="•"/>
            </a:pPr>
            <a:r>
              <a:rPr lang="en-US" sz="2200" b="1" dirty="0"/>
              <a:t>D</a:t>
            </a:r>
            <a:r>
              <a:rPr lang="en-US" sz="2200" b="1" dirty="0" smtClean="0"/>
              <a:t>o they relate?</a:t>
            </a:r>
            <a:endParaRPr lang="en-US" sz="2200" b="1" dirty="0" smtClean="0"/>
          </a:p>
          <a:p>
            <a:pPr marL="1200150" lvl="2" indent="-285750">
              <a:buFont typeface="Arial"/>
              <a:buChar char="•"/>
            </a:pPr>
            <a:endParaRPr lang="en-US" sz="2200" b="1" dirty="0" smtClean="0"/>
          </a:p>
          <a:p>
            <a:pPr marL="1200150" lvl="2" indent="-285750">
              <a:buFont typeface="Arial"/>
              <a:buChar char="•"/>
            </a:pPr>
            <a:r>
              <a:rPr lang="en-US" sz="2200" b="1" dirty="0" smtClean="0"/>
              <a:t>How </a:t>
            </a:r>
            <a:r>
              <a:rPr lang="en-US" sz="2200" b="1" dirty="0"/>
              <a:t>does this related to atmospheric </a:t>
            </a:r>
            <a:r>
              <a:rPr lang="en-US" sz="2200" b="1" dirty="0" smtClean="0"/>
              <a:t>circulation </a:t>
            </a:r>
            <a:r>
              <a:rPr lang="en-US" sz="2200" b="1" dirty="0" smtClean="0"/>
              <a:t>cells? </a:t>
            </a:r>
            <a:endParaRPr lang="en-US" sz="2200" b="1" dirty="0" smtClean="0"/>
          </a:p>
          <a:p>
            <a:pPr marL="1200150" lvl="2" indent="-285750">
              <a:buFont typeface="Arial"/>
              <a:buChar char="•"/>
            </a:pPr>
            <a:endParaRPr lang="en-US" sz="2200" b="1" dirty="0"/>
          </a:p>
        </p:txBody>
      </p:sp>
      <p:pic>
        <p:nvPicPr>
          <p:cNvPr id="2" name="Picture 1" descr="sve22932_06_17.jpg"/>
          <p:cNvPicPr>
            <a:picLocks noChangeAspect="1"/>
          </p:cNvPicPr>
          <p:nvPr/>
        </p:nvPicPr>
        <p:blipFill rotWithShape="1">
          <a:blip r:embed="rId3">
            <a:extLst>
              <a:ext uri="{28A0092B-C50C-407E-A947-70E740481C1C}">
                <a14:useLocalDpi xmlns:a14="http://schemas.microsoft.com/office/drawing/2010/main" val="0"/>
              </a:ext>
            </a:extLst>
          </a:blip>
          <a:srcRect t="2853" b="2531"/>
          <a:stretch/>
        </p:blipFill>
        <p:spPr>
          <a:xfrm>
            <a:off x="3003178" y="0"/>
            <a:ext cx="6091850" cy="3616205"/>
          </a:xfrm>
          <a:prstGeom prst="rect">
            <a:avLst/>
          </a:prstGeom>
        </p:spPr>
      </p:pic>
      <p:pic>
        <p:nvPicPr>
          <p:cNvPr id="3" name="Picture 2"/>
          <p:cNvPicPr>
            <a:picLocks noChangeAspect="1"/>
          </p:cNvPicPr>
          <p:nvPr/>
        </p:nvPicPr>
        <p:blipFill>
          <a:blip r:embed="rId4"/>
          <a:stretch>
            <a:fillRect/>
          </a:stretch>
        </p:blipFill>
        <p:spPr>
          <a:xfrm>
            <a:off x="3083954" y="3908778"/>
            <a:ext cx="6060045" cy="2949222"/>
          </a:xfrm>
          <a:prstGeom prst="rect">
            <a:avLst/>
          </a:prstGeom>
        </p:spPr>
      </p:pic>
      <p:pic>
        <p:nvPicPr>
          <p:cNvPr id="10" name="Picture 9"/>
          <p:cNvPicPr>
            <a:picLocks noChangeAspect="1"/>
          </p:cNvPicPr>
          <p:nvPr/>
        </p:nvPicPr>
        <p:blipFill rotWithShape="1">
          <a:blip r:embed="rId5"/>
          <a:srcRect t="14161" b="6971"/>
          <a:stretch/>
        </p:blipFill>
        <p:spPr>
          <a:xfrm>
            <a:off x="88394" y="4225538"/>
            <a:ext cx="3106208" cy="2279684"/>
          </a:xfrm>
          <a:prstGeom prst="rect">
            <a:avLst/>
          </a:prstGeom>
        </p:spPr>
      </p:pic>
    </p:spTree>
    <p:extLst>
      <p:ext uri="{BB962C8B-B14F-4D97-AF65-F5344CB8AC3E}">
        <p14:creationId xmlns:p14="http://schemas.microsoft.com/office/powerpoint/2010/main" val="29271751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0" y="0"/>
            <a:ext cx="8878119" cy="6858000"/>
          </a:xfrm>
          <a:prstGeom prst="rect">
            <a:avLst/>
          </a:prstGeom>
        </p:spPr>
      </p:pic>
    </p:spTree>
    <p:extLst>
      <p:ext uri="{BB962C8B-B14F-4D97-AF65-F5344CB8AC3E}">
        <p14:creationId xmlns:p14="http://schemas.microsoft.com/office/powerpoint/2010/main" val="138306909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33262" y="982727"/>
            <a:ext cx="8354301" cy="5875273"/>
            <a:chOff x="233262" y="344185"/>
            <a:chExt cx="8354301" cy="5875273"/>
          </a:xfrm>
        </p:grpSpPr>
        <p:pic>
          <p:nvPicPr>
            <p:cNvPr id="3" name="Picture 2"/>
            <p:cNvPicPr>
              <a:picLocks noChangeAspect="1"/>
            </p:cNvPicPr>
            <p:nvPr/>
          </p:nvPicPr>
          <p:blipFill rotWithShape="1">
            <a:blip r:embed="rId3"/>
            <a:srcRect t="11146"/>
            <a:stretch/>
          </p:blipFill>
          <p:spPr>
            <a:xfrm>
              <a:off x="233262" y="716923"/>
              <a:ext cx="8246133" cy="5502535"/>
            </a:xfrm>
            <a:prstGeom prst="rect">
              <a:avLst/>
            </a:prstGeom>
          </p:spPr>
        </p:pic>
        <p:sp>
          <p:nvSpPr>
            <p:cNvPr id="4" name="TextBox 3"/>
            <p:cNvSpPr txBox="1"/>
            <p:nvPr/>
          </p:nvSpPr>
          <p:spPr>
            <a:xfrm>
              <a:off x="5325131" y="344185"/>
              <a:ext cx="3262432" cy="369332"/>
            </a:xfrm>
            <a:prstGeom prst="rect">
              <a:avLst/>
            </a:prstGeom>
            <a:noFill/>
          </p:spPr>
          <p:txBody>
            <a:bodyPr wrap="none" rtlCol="0">
              <a:spAutoFit/>
            </a:bodyPr>
            <a:lstStyle/>
            <a:p>
              <a:r>
                <a:rPr lang="en-US" dirty="0" smtClean="0">
                  <a:solidFill>
                    <a:srgbClr val="FF0000"/>
                  </a:solidFill>
                </a:rPr>
                <a:t>Warm, moist, light air at equator</a:t>
              </a:r>
              <a:endParaRPr lang="en-US" dirty="0">
                <a:solidFill>
                  <a:srgbClr val="FF0000"/>
                </a:solidFill>
              </a:endParaRPr>
            </a:p>
          </p:txBody>
        </p:sp>
        <p:sp>
          <p:nvSpPr>
            <p:cNvPr id="5" name="TextBox 4"/>
            <p:cNvSpPr txBox="1"/>
            <p:nvPr/>
          </p:nvSpPr>
          <p:spPr>
            <a:xfrm>
              <a:off x="1941875" y="344185"/>
              <a:ext cx="2787943" cy="369332"/>
            </a:xfrm>
            <a:prstGeom prst="rect">
              <a:avLst/>
            </a:prstGeom>
            <a:noFill/>
          </p:spPr>
          <p:txBody>
            <a:bodyPr wrap="none" rtlCol="0">
              <a:spAutoFit/>
            </a:bodyPr>
            <a:lstStyle/>
            <a:p>
              <a:r>
                <a:rPr lang="en-US" dirty="0" smtClean="0">
                  <a:solidFill>
                    <a:srgbClr val="000090"/>
                  </a:solidFill>
                </a:rPr>
                <a:t>Cool, dry, dense air at poles</a:t>
              </a:r>
              <a:endParaRPr lang="en-US" dirty="0">
                <a:solidFill>
                  <a:srgbClr val="000090"/>
                </a:solidFill>
              </a:endParaRPr>
            </a:p>
          </p:txBody>
        </p:sp>
      </p:grpSp>
      <p:sp>
        <p:nvSpPr>
          <p:cNvPr id="7" name="TextBox 6"/>
          <p:cNvSpPr txBox="1"/>
          <p:nvPr/>
        </p:nvSpPr>
        <p:spPr>
          <a:xfrm>
            <a:off x="0" y="131476"/>
            <a:ext cx="3775393" cy="707886"/>
          </a:xfrm>
          <a:prstGeom prst="rect">
            <a:avLst/>
          </a:prstGeom>
          <a:noFill/>
        </p:spPr>
        <p:txBody>
          <a:bodyPr wrap="none" rtlCol="0">
            <a:spAutoFit/>
          </a:bodyPr>
          <a:lstStyle/>
          <a:p>
            <a:r>
              <a:rPr lang="en-US" sz="4000" dirty="0" smtClean="0">
                <a:solidFill>
                  <a:srgbClr val="6800E4"/>
                </a:solidFill>
              </a:rPr>
              <a:t>Pressure systems</a:t>
            </a:r>
            <a:endParaRPr lang="en-US" sz="4000" dirty="0">
              <a:solidFill>
                <a:srgbClr val="6800E4"/>
              </a:solidFill>
            </a:endParaRPr>
          </a:p>
        </p:txBody>
      </p:sp>
      <p:sp>
        <p:nvSpPr>
          <p:cNvPr id="8" name="Rectangle 7"/>
          <p:cNvSpPr/>
          <p:nvPr/>
        </p:nvSpPr>
        <p:spPr>
          <a:xfrm>
            <a:off x="3882006" y="5050605"/>
            <a:ext cx="2318437" cy="577212"/>
          </a:xfrm>
          <a:prstGeom prst="rect">
            <a:avLst/>
          </a:prstGeom>
          <a:solidFill>
            <a:srgbClr val="C3E3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3828533" y="5252629"/>
            <a:ext cx="317487" cy="115442"/>
          </a:xfrm>
          <a:prstGeom prst="straightConnector1">
            <a:avLst/>
          </a:prstGeom>
          <a:ln>
            <a:solidFill>
              <a:srgbClr val="344537"/>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6012933" y="5258883"/>
            <a:ext cx="317487" cy="115442"/>
          </a:xfrm>
          <a:prstGeom prst="straightConnector1">
            <a:avLst/>
          </a:prstGeom>
          <a:ln>
            <a:solidFill>
              <a:srgbClr val="344537"/>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63759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14781"/>
            <a:ext cx="9144000" cy="5646420"/>
          </a:xfrm>
          <a:prstGeom prst="rect">
            <a:avLst/>
          </a:prstGeom>
        </p:spPr>
      </p:pic>
      <p:sp>
        <p:nvSpPr>
          <p:cNvPr id="4" name="TextBox 3"/>
          <p:cNvSpPr txBox="1"/>
          <p:nvPr/>
        </p:nvSpPr>
        <p:spPr>
          <a:xfrm>
            <a:off x="234683" y="138057"/>
            <a:ext cx="7965409" cy="369332"/>
          </a:xfrm>
          <a:prstGeom prst="rect">
            <a:avLst/>
          </a:prstGeom>
          <a:noFill/>
        </p:spPr>
        <p:txBody>
          <a:bodyPr wrap="square" rtlCol="0">
            <a:spAutoFit/>
          </a:bodyPr>
          <a:lstStyle/>
          <a:p>
            <a:r>
              <a:rPr lang="en-US" dirty="0" smtClean="0"/>
              <a:t>Student question “</a:t>
            </a:r>
            <a:r>
              <a:rPr lang="en-US" dirty="0"/>
              <a:t>W</a:t>
            </a:r>
            <a:r>
              <a:rPr lang="en-US" dirty="0" smtClean="0"/>
              <a:t>hy </a:t>
            </a:r>
            <a:r>
              <a:rPr lang="en-US" dirty="0"/>
              <a:t>is the East </a:t>
            </a:r>
            <a:r>
              <a:rPr lang="en-US" dirty="0" smtClean="0"/>
              <a:t>Coast </a:t>
            </a:r>
            <a:r>
              <a:rPr lang="en-US" dirty="0"/>
              <a:t>humid and the West Coast dry?</a:t>
            </a:r>
            <a:endParaRPr lang="en-US" dirty="0"/>
          </a:p>
        </p:txBody>
      </p:sp>
    </p:spTree>
    <p:extLst>
      <p:ext uri="{BB962C8B-B14F-4D97-AF65-F5344CB8AC3E}">
        <p14:creationId xmlns:p14="http://schemas.microsoft.com/office/powerpoint/2010/main" val="131237237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055056"/>
            <a:ext cx="5736781" cy="3802944"/>
          </a:xfrm>
          <a:prstGeom prst="rect">
            <a:avLst/>
          </a:prstGeom>
        </p:spPr>
      </p:pic>
      <p:sp>
        <p:nvSpPr>
          <p:cNvPr id="5" name="TextBox 4"/>
          <p:cNvSpPr txBox="1"/>
          <p:nvPr/>
        </p:nvSpPr>
        <p:spPr>
          <a:xfrm>
            <a:off x="197556" y="268111"/>
            <a:ext cx="3425449" cy="646331"/>
          </a:xfrm>
          <a:prstGeom prst="rect">
            <a:avLst/>
          </a:prstGeom>
          <a:noFill/>
        </p:spPr>
        <p:txBody>
          <a:bodyPr wrap="none" rtlCol="0">
            <a:spAutoFit/>
          </a:bodyPr>
          <a:lstStyle/>
          <a:p>
            <a:r>
              <a:rPr lang="en-US" dirty="0" smtClean="0"/>
              <a:t>Student Q: </a:t>
            </a:r>
          </a:p>
          <a:p>
            <a:r>
              <a:rPr lang="en-US" dirty="0" smtClean="0"/>
              <a:t>How do rain-shadows form? Why?</a:t>
            </a:r>
            <a:endParaRPr lang="en-US" dirty="0"/>
          </a:p>
        </p:txBody>
      </p:sp>
      <p:pic>
        <p:nvPicPr>
          <p:cNvPr id="7" name="Picture 6"/>
          <p:cNvPicPr>
            <a:picLocks noChangeAspect="1"/>
          </p:cNvPicPr>
          <p:nvPr/>
        </p:nvPicPr>
        <p:blipFill>
          <a:blip r:embed="rId4"/>
          <a:stretch>
            <a:fillRect/>
          </a:stretch>
        </p:blipFill>
        <p:spPr>
          <a:xfrm>
            <a:off x="4289777" y="35278"/>
            <a:ext cx="4854223" cy="3640667"/>
          </a:xfrm>
          <a:prstGeom prst="rect">
            <a:avLst/>
          </a:prstGeom>
        </p:spPr>
      </p:pic>
    </p:spTree>
    <p:extLst>
      <p:ext uri="{BB962C8B-B14F-4D97-AF65-F5344CB8AC3E}">
        <p14:creationId xmlns:p14="http://schemas.microsoft.com/office/powerpoint/2010/main" val="279640752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4182"/>
          <a:stretch/>
        </p:blipFill>
        <p:spPr>
          <a:xfrm>
            <a:off x="380999" y="634999"/>
            <a:ext cx="8438445" cy="6064188"/>
          </a:xfrm>
          <a:prstGeom prst="rect">
            <a:avLst/>
          </a:prstGeom>
        </p:spPr>
      </p:pic>
    </p:spTree>
    <p:extLst>
      <p:ext uri="{BB962C8B-B14F-4D97-AF65-F5344CB8AC3E}">
        <p14:creationId xmlns:p14="http://schemas.microsoft.com/office/powerpoint/2010/main" val="191894938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1476"/>
            <a:ext cx="2437135" cy="707886"/>
          </a:xfrm>
          <a:prstGeom prst="rect">
            <a:avLst/>
          </a:prstGeom>
          <a:noFill/>
        </p:spPr>
        <p:txBody>
          <a:bodyPr wrap="none" rtlCol="0">
            <a:spAutoFit/>
          </a:bodyPr>
          <a:lstStyle/>
          <a:p>
            <a:r>
              <a:rPr lang="en-US" sz="4000" dirty="0" smtClean="0">
                <a:solidFill>
                  <a:srgbClr val="6800E4"/>
                </a:solidFill>
              </a:rPr>
              <a:t>Hurricanes</a:t>
            </a:r>
            <a:endParaRPr lang="en-US" sz="4000" dirty="0">
              <a:solidFill>
                <a:srgbClr val="6800E4"/>
              </a:solidFill>
            </a:endParaRPr>
          </a:p>
        </p:txBody>
      </p:sp>
      <p:pic>
        <p:nvPicPr>
          <p:cNvPr id="4" name="Picture 3"/>
          <p:cNvPicPr>
            <a:picLocks noChangeAspect="1"/>
          </p:cNvPicPr>
          <p:nvPr/>
        </p:nvPicPr>
        <p:blipFill rotWithShape="1">
          <a:blip r:embed="rId3"/>
          <a:srcRect t="9430"/>
          <a:stretch/>
        </p:blipFill>
        <p:spPr>
          <a:xfrm>
            <a:off x="0" y="1446550"/>
            <a:ext cx="9144000" cy="5483412"/>
          </a:xfrm>
          <a:prstGeom prst="rect">
            <a:avLst/>
          </a:prstGeom>
        </p:spPr>
      </p:pic>
      <p:sp>
        <p:nvSpPr>
          <p:cNvPr id="5" name="Rectangle 4"/>
          <p:cNvSpPr/>
          <p:nvPr/>
        </p:nvSpPr>
        <p:spPr>
          <a:xfrm>
            <a:off x="1538941" y="0"/>
            <a:ext cx="7605059" cy="1446550"/>
          </a:xfrm>
          <a:prstGeom prst="rect">
            <a:avLst/>
          </a:prstGeom>
        </p:spPr>
        <p:txBody>
          <a:bodyPr wrap="square">
            <a:spAutoFit/>
          </a:bodyPr>
          <a:lstStyle/>
          <a:p>
            <a:pPr marL="1200150" lvl="2" indent="-285750">
              <a:buFont typeface="Arial"/>
              <a:buChar char="•"/>
            </a:pPr>
            <a:r>
              <a:rPr lang="en-US" sz="2200" b="1" dirty="0" smtClean="0"/>
              <a:t>How do hurricanes form? (Consider what you learned about ocean/air interactions and the Coriolis effect</a:t>
            </a:r>
            <a:r>
              <a:rPr lang="en-US" sz="2200" b="1" dirty="0" smtClean="0"/>
              <a:t>)</a:t>
            </a:r>
          </a:p>
          <a:p>
            <a:pPr marL="1200150" lvl="2" indent="-285750">
              <a:buFont typeface="Arial"/>
              <a:buChar char="•"/>
            </a:pPr>
            <a:r>
              <a:rPr lang="en-US" sz="2200" b="1" dirty="0"/>
              <a:t>Are hurricanes high or low-pressure storms</a:t>
            </a:r>
            <a:r>
              <a:rPr lang="en-US" sz="2200" b="1" dirty="0" smtClean="0"/>
              <a:t>?</a:t>
            </a:r>
          </a:p>
          <a:p>
            <a:pPr marL="1200150" lvl="2" indent="-285750">
              <a:buFont typeface="Arial"/>
              <a:buChar char="•"/>
            </a:pPr>
            <a:r>
              <a:rPr lang="en-US" sz="2200" b="1" dirty="0" smtClean="0"/>
              <a:t>Why don’t hurricanes form at the equator?</a:t>
            </a:r>
            <a:endParaRPr lang="en-US" sz="2200" b="1" dirty="0" smtClean="0"/>
          </a:p>
        </p:txBody>
      </p:sp>
    </p:spTree>
    <p:extLst>
      <p:ext uri="{BB962C8B-B14F-4D97-AF65-F5344CB8AC3E}">
        <p14:creationId xmlns:p14="http://schemas.microsoft.com/office/powerpoint/2010/main" val="1996430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2698"/>
            <a:ext cx="2437135" cy="707886"/>
          </a:xfrm>
          <a:prstGeom prst="rect">
            <a:avLst/>
          </a:prstGeom>
          <a:noFill/>
        </p:spPr>
        <p:txBody>
          <a:bodyPr wrap="none" rtlCol="0">
            <a:spAutoFit/>
          </a:bodyPr>
          <a:lstStyle/>
          <a:p>
            <a:r>
              <a:rPr lang="en-US" sz="4000" dirty="0" smtClean="0">
                <a:solidFill>
                  <a:srgbClr val="6800E4"/>
                </a:solidFill>
              </a:rPr>
              <a:t>Hurricanes</a:t>
            </a:r>
            <a:endParaRPr lang="en-US" sz="4000" dirty="0">
              <a:solidFill>
                <a:srgbClr val="6800E4"/>
              </a:solidFill>
            </a:endParaRPr>
          </a:p>
        </p:txBody>
      </p:sp>
      <p:pic>
        <p:nvPicPr>
          <p:cNvPr id="4" name="hurrican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144000" y="-101774"/>
            <a:ext cx="8800353" cy="6600266"/>
          </a:xfrm>
          <a:prstGeom prst="rect">
            <a:avLst/>
          </a:prstGeom>
        </p:spPr>
      </p:pic>
      <p:pic>
        <p:nvPicPr>
          <p:cNvPr id="3" name="Anatomy of a Hurricane.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4111" y="754695"/>
            <a:ext cx="9144000" cy="6806045"/>
          </a:xfrm>
          <a:prstGeom prst="rect">
            <a:avLst/>
          </a:prstGeom>
        </p:spPr>
      </p:pic>
    </p:spTree>
    <p:extLst>
      <p:ext uri="{BB962C8B-B14F-4D97-AF65-F5344CB8AC3E}">
        <p14:creationId xmlns:p14="http://schemas.microsoft.com/office/powerpoint/2010/main" val="103448553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03592"/>
            <a:ext cx="9144000" cy="4191000"/>
          </a:xfrm>
          <a:prstGeom prst="rect">
            <a:avLst/>
          </a:prstGeom>
        </p:spPr>
      </p:pic>
      <p:sp>
        <p:nvSpPr>
          <p:cNvPr id="4" name="TextBox 3"/>
          <p:cNvSpPr txBox="1"/>
          <p:nvPr/>
        </p:nvSpPr>
        <p:spPr>
          <a:xfrm>
            <a:off x="0" y="131476"/>
            <a:ext cx="2437135" cy="707886"/>
          </a:xfrm>
          <a:prstGeom prst="rect">
            <a:avLst/>
          </a:prstGeom>
          <a:noFill/>
        </p:spPr>
        <p:txBody>
          <a:bodyPr wrap="none" rtlCol="0">
            <a:spAutoFit/>
          </a:bodyPr>
          <a:lstStyle/>
          <a:p>
            <a:r>
              <a:rPr lang="en-US" sz="4000" dirty="0" smtClean="0">
                <a:solidFill>
                  <a:srgbClr val="6800E4"/>
                </a:solidFill>
              </a:rPr>
              <a:t>Hurricanes</a:t>
            </a:r>
            <a:endParaRPr lang="en-US" sz="4000" dirty="0">
              <a:solidFill>
                <a:srgbClr val="6800E4"/>
              </a:solidFill>
            </a:endParaRPr>
          </a:p>
        </p:txBody>
      </p:sp>
    </p:spTree>
    <p:extLst>
      <p:ext uri="{BB962C8B-B14F-4D97-AF65-F5344CB8AC3E}">
        <p14:creationId xmlns:p14="http://schemas.microsoft.com/office/powerpoint/2010/main" val="1087680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948266"/>
            <a:ext cx="9181099" cy="4639734"/>
          </a:xfrm>
          <a:prstGeom prst="rect">
            <a:avLst/>
          </a:prstGeom>
        </p:spPr>
      </p:pic>
      <p:sp>
        <p:nvSpPr>
          <p:cNvPr id="3" name="TextBox 2"/>
          <p:cNvSpPr txBox="1"/>
          <p:nvPr/>
        </p:nvSpPr>
        <p:spPr>
          <a:xfrm>
            <a:off x="0" y="131476"/>
            <a:ext cx="2437135" cy="707886"/>
          </a:xfrm>
          <a:prstGeom prst="rect">
            <a:avLst/>
          </a:prstGeom>
          <a:noFill/>
        </p:spPr>
        <p:txBody>
          <a:bodyPr wrap="none" rtlCol="0">
            <a:spAutoFit/>
          </a:bodyPr>
          <a:lstStyle/>
          <a:p>
            <a:r>
              <a:rPr lang="en-US" sz="4000" dirty="0" smtClean="0">
                <a:solidFill>
                  <a:srgbClr val="6800E4"/>
                </a:solidFill>
              </a:rPr>
              <a:t>Hurricanes</a:t>
            </a:r>
            <a:endParaRPr lang="en-US" sz="4000" dirty="0">
              <a:solidFill>
                <a:srgbClr val="6800E4"/>
              </a:solidFill>
            </a:endParaRPr>
          </a:p>
        </p:txBody>
      </p:sp>
    </p:spTree>
    <p:extLst>
      <p:ext uri="{BB962C8B-B14F-4D97-AF65-F5344CB8AC3E}">
        <p14:creationId xmlns:p14="http://schemas.microsoft.com/office/powerpoint/2010/main" val="3557558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1476"/>
            <a:ext cx="3046277" cy="707886"/>
          </a:xfrm>
          <a:prstGeom prst="rect">
            <a:avLst/>
          </a:prstGeom>
          <a:noFill/>
        </p:spPr>
        <p:txBody>
          <a:bodyPr wrap="none" rtlCol="0">
            <a:spAutoFit/>
          </a:bodyPr>
          <a:lstStyle/>
          <a:p>
            <a:r>
              <a:rPr lang="en-US" sz="4000" dirty="0" smtClean="0">
                <a:solidFill>
                  <a:srgbClr val="6800E4"/>
                </a:solidFill>
              </a:rPr>
              <a:t>Coriolis effect</a:t>
            </a:r>
            <a:endParaRPr lang="en-US" sz="4000" u="sng" dirty="0">
              <a:solidFill>
                <a:srgbClr val="6800E4"/>
              </a:solidFill>
            </a:endParaRPr>
          </a:p>
        </p:txBody>
      </p:sp>
      <p:pic>
        <p:nvPicPr>
          <p:cNvPr id="7" name="Picture 6"/>
          <p:cNvPicPr>
            <a:picLocks noChangeAspect="1"/>
          </p:cNvPicPr>
          <p:nvPr/>
        </p:nvPicPr>
        <p:blipFill rotWithShape="1">
          <a:blip r:embed="rId3"/>
          <a:srcRect r="45587" b="9103"/>
          <a:stretch/>
        </p:blipFill>
        <p:spPr>
          <a:xfrm>
            <a:off x="0" y="964057"/>
            <a:ext cx="6525806" cy="5746545"/>
          </a:xfrm>
          <a:prstGeom prst="rect">
            <a:avLst/>
          </a:prstGeom>
        </p:spPr>
      </p:pic>
      <p:sp>
        <p:nvSpPr>
          <p:cNvPr id="5" name="TextBox 4"/>
          <p:cNvSpPr txBox="1"/>
          <p:nvPr/>
        </p:nvSpPr>
        <p:spPr>
          <a:xfrm>
            <a:off x="5824551" y="656393"/>
            <a:ext cx="3059702" cy="1477328"/>
          </a:xfrm>
          <a:prstGeom prst="rect">
            <a:avLst/>
          </a:prstGeom>
          <a:noFill/>
        </p:spPr>
        <p:txBody>
          <a:bodyPr wrap="none" rtlCol="0">
            <a:spAutoFit/>
          </a:bodyPr>
          <a:lstStyle/>
          <a:p>
            <a:r>
              <a:rPr lang="en-US" dirty="0" smtClean="0"/>
              <a:t>0 to 30 =  change in 130 mi/</a:t>
            </a:r>
            <a:r>
              <a:rPr lang="en-US" dirty="0" err="1" smtClean="0"/>
              <a:t>hr</a:t>
            </a:r>
            <a:endParaRPr lang="en-US" dirty="0" smtClean="0"/>
          </a:p>
          <a:p>
            <a:r>
              <a:rPr lang="en-US" dirty="0" smtClean="0"/>
              <a:t>30 to 60 = </a:t>
            </a:r>
            <a:r>
              <a:rPr lang="en-US" dirty="0"/>
              <a:t>change in </a:t>
            </a:r>
            <a:r>
              <a:rPr lang="en-US" dirty="0" smtClean="0"/>
              <a:t>370mi</a:t>
            </a:r>
            <a:r>
              <a:rPr lang="en-US" dirty="0"/>
              <a:t>/</a:t>
            </a:r>
            <a:r>
              <a:rPr lang="en-US" dirty="0" err="1" smtClean="0"/>
              <a:t>hr</a:t>
            </a:r>
            <a:endParaRPr lang="en-US" dirty="0" smtClean="0"/>
          </a:p>
          <a:p>
            <a:r>
              <a:rPr lang="en-US" dirty="0" smtClean="0"/>
              <a:t>60 to 90 =</a:t>
            </a:r>
            <a:r>
              <a:rPr lang="en-US" dirty="0"/>
              <a:t>change in </a:t>
            </a:r>
            <a:r>
              <a:rPr lang="en-US" dirty="0" smtClean="0"/>
              <a:t> 500 </a:t>
            </a:r>
            <a:r>
              <a:rPr lang="en-US" dirty="0"/>
              <a:t>mi/</a:t>
            </a:r>
            <a:r>
              <a:rPr lang="en-US" dirty="0" err="1"/>
              <a:t>hr</a:t>
            </a:r>
            <a:endParaRPr lang="en-US" dirty="0"/>
          </a:p>
          <a:p>
            <a:endParaRPr lang="en-US" dirty="0"/>
          </a:p>
          <a:p>
            <a:endParaRPr lang="en-US" dirty="0"/>
          </a:p>
        </p:txBody>
      </p:sp>
    </p:spTree>
    <p:extLst>
      <p:ext uri="{BB962C8B-B14F-4D97-AF65-F5344CB8AC3E}">
        <p14:creationId xmlns:p14="http://schemas.microsoft.com/office/powerpoint/2010/main" val="88963385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1476"/>
            <a:ext cx="2903008" cy="1323439"/>
          </a:xfrm>
          <a:prstGeom prst="rect">
            <a:avLst/>
          </a:prstGeom>
          <a:noFill/>
        </p:spPr>
        <p:txBody>
          <a:bodyPr wrap="none" rtlCol="0">
            <a:spAutoFit/>
          </a:bodyPr>
          <a:lstStyle/>
          <a:p>
            <a:r>
              <a:rPr lang="en-US" sz="4000" dirty="0" smtClean="0">
                <a:solidFill>
                  <a:srgbClr val="6800E4"/>
                </a:solidFill>
              </a:rPr>
              <a:t>Hurricanes &amp;</a:t>
            </a:r>
          </a:p>
          <a:p>
            <a:r>
              <a:rPr lang="en-US" sz="4000" dirty="0" smtClean="0">
                <a:solidFill>
                  <a:srgbClr val="6800E4"/>
                </a:solidFill>
              </a:rPr>
              <a:t>storm surge</a:t>
            </a:r>
            <a:endParaRPr lang="en-US" sz="4000" dirty="0">
              <a:solidFill>
                <a:srgbClr val="6800E4"/>
              </a:solidFill>
            </a:endParaRPr>
          </a:p>
        </p:txBody>
      </p:sp>
      <p:pic>
        <p:nvPicPr>
          <p:cNvPr id="4" name="Picture 3"/>
          <p:cNvPicPr>
            <a:picLocks noChangeAspect="1"/>
          </p:cNvPicPr>
          <p:nvPr/>
        </p:nvPicPr>
        <p:blipFill>
          <a:blip r:embed="rId3"/>
          <a:stretch>
            <a:fillRect/>
          </a:stretch>
        </p:blipFill>
        <p:spPr>
          <a:xfrm>
            <a:off x="3019778" y="4232"/>
            <a:ext cx="6124222" cy="4078732"/>
          </a:xfrm>
          <a:prstGeom prst="rect">
            <a:avLst/>
          </a:prstGeom>
        </p:spPr>
      </p:pic>
      <p:pic>
        <p:nvPicPr>
          <p:cNvPr id="7" name="Picture 6"/>
          <p:cNvPicPr>
            <a:picLocks noChangeAspect="1"/>
          </p:cNvPicPr>
          <p:nvPr/>
        </p:nvPicPr>
        <p:blipFill rotWithShape="1">
          <a:blip r:embed="rId4"/>
          <a:srcRect t="9921"/>
          <a:stretch/>
        </p:blipFill>
        <p:spPr>
          <a:xfrm>
            <a:off x="0" y="4233332"/>
            <a:ext cx="7620000" cy="3203223"/>
          </a:xfrm>
          <a:prstGeom prst="rect">
            <a:avLst/>
          </a:prstGeom>
        </p:spPr>
      </p:pic>
    </p:spTree>
    <p:extLst>
      <p:ext uri="{BB962C8B-B14F-4D97-AF65-F5344CB8AC3E}">
        <p14:creationId xmlns:p14="http://schemas.microsoft.com/office/powerpoint/2010/main" val="1908672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5450" y="1075970"/>
            <a:ext cx="8972314" cy="5037088"/>
          </a:xfrm>
          <a:prstGeom prst="rect">
            <a:avLst/>
          </a:prstGeom>
        </p:spPr>
      </p:pic>
      <p:pic>
        <p:nvPicPr>
          <p:cNvPr id="4" name="Picture 3"/>
          <p:cNvPicPr>
            <a:picLocks noChangeAspect="1"/>
          </p:cNvPicPr>
          <p:nvPr/>
        </p:nvPicPr>
        <p:blipFill>
          <a:blip r:embed="rId4"/>
          <a:stretch>
            <a:fillRect/>
          </a:stretch>
        </p:blipFill>
        <p:spPr>
          <a:xfrm>
            <a:off x="115450" y="-6353"/>
            <a:ext cx="9028550" cy="6771413"/>
          </a:xfrm>
          <a:prstGeom prst="rect">
            <a:avLst/>
          </a:prstGeom>
        </p:spPr>
      </p:pic>
      <p:sp>
        <p:nvSpPr>
          <p:cNvPr id="3" name="TextBox 2"/>
          <p:cNvSpPr txBox="1"/>
          <p:nvPr/>
        </p:nvSpPr>
        <p:spPr>
          <a:xfrm>
            <a:off x="115450" y="158733"/>
            <a:ext cx="3851535" cy="707886"/>
          </a:xfrm>
          <a:prstGeom prst="rect">
            <a:avLst/>
          </a:prstGeom>
          <a:noFill/>
        </p:spPr>
        <p:txBody>
          <a:bodyPr wrap="none" rtlCol="0">
            <a:spAutoFit/>
          </a:bodyPr>
          <a:lstStyle/>
          <a:p>
            <a:r>
              <a:rPr lang="en-US" sz="4000" dirty="0" smtClean="0">
                <a:solidFill>
                  <a:schemeClr val="accent6">
                    <a:lumMod val="75000"/>
                  </a:schemeClr>
                </a:solidFill>
              </a:rPr>
              <a:t>Heating the earth</a:t>
            </a:r>
            <a:endParaRPr lang="en-US" sz="4000" dirty="0">
              <a:solidFill>
                <a:schemeClr val="accent6">
                  <a:lumMod val="75000"/>
                </a:schemeClr>
              </a:solidFill>
            </a:endParaRPr>
          </a:p>
        </p:txBody>
      </p:sp>
      <p:sp>
        <p:nvSpPr>
          <p:cNvPr id="5" name="TextBox 4"/>
          <p:cNvSpPr txBox="1"/>
          <p:nvPr/>
        </p:nvSpPr>
        <p:spPr>
          <a:xfrm>
            <a:off x="115450" y="6396335"/>
            <a:ext cx="7301699" cy="461665"/>
          </a:xfrm>
          <a:prstGeom prst="rect">
            <a:avLst/>
          </a:prstGeom>
          <a:noFill/>
        </p:spPr>
        <p:txBody>
          <a:bodyPr wrap="none" rtlCol="0">
            <a:spAutoFit/>
          </a:bodyPr>
          <a:lstStyle/>
          <a:p>
            <a:r>
              <a:rPr lang="en-US" sz="2400" b="1" dirty="0" smtClean="0"/>
              <a:t>Earth is mainly heated through incoming solar radiation </a:t>
            </a:r>
            <a:endParaRPr lang="en-US" sz="2400" b="1" dirty="0"/>
          </a:p>
        </p:txBody>
      </p:sp>
    </p:spTree>
    <p:extLst>
      <p:ext uri="{BB962C8B-B14F-4D97-AF65-F5344CB8AC3E}">
        <p14:creationId xmlns:p14="http://schemas.microsoft.com/office/powerpoint/2010/main" val="11449234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imate and Hurricanes 201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44" y="839362"/>
            <a:ext cx="9131456" cy="5136444"/>
          </a:xfrm>
          <a:prstGeom prst="rect">
            <a:avLst/>
          </a:prstGeom>
        </p:spPr>
      </p:pic>
      <p:sp>
        <p:nvSpPr>
          <p:cNvPr id="4" name="TextBox 3"/>
          <p:cNvSpPr txBox="1"/>
          <p:nvPr/>
        </p:nvSpPr>
        <p:spPr>
          <a:xfrm>
            <a:off x="-1" y="131476"/>
            <a:ext cx="9567333" cy="707886"/>
          </a:xfrm>
          <a:prstGeom prst="rect">
            <a:avLst/>
          </a:prstGeom>
          <a:noFill/>
        </p:spPr>
        <p:txBody>
          <a:bodyPr wrap="square" rtlCol="0">
            <a:spAutoFit/>
          </a:bodyPr>
          <a:lstStyle/>
          <a:p>
            <a:r>
              <a:rPr lang="en-US" sz="4000" dirty="0" smtClean="0">
                <a:solidFill>
                  <a:srgbClr val="6800E4"/>
                </a:solidFill>
              </a:rPr>
              <a:t>Hurricanes &amp; climate change</a:t>
            </a:r>
          </a:p>
        </p:txBody>
      </p:sp>
      <p:sp>
        <p:nvSpPr>
          <p:cNvPr id="5" name="TextBox 4"/>
          <p:cNvSpPr txBox="1"/>
          <p:nvPr/>
        </p:nvSpPr>
        <p:spPr>
          <a:xfrm>
            <a:off x="8046386" y="6378223"/>
            <a:ext cx="1154057" cy="523220"/>
          </a:xfrm>
          <a:prstGeom prst="rect">
            <a:avLst/>
          </a:prstGeom>
          <a:noFill/>
        </p:spPr>
        <p:txBody>
          <a:bodyPr wrap="none" rtlCol="0">
            <a:spAutoFit/>
          </a:bodyPr>
          <a:lstStyle/>
          <a:p>
            <a:r>
              <a:rPr lang="en-US" sz="2800" dirty="0" smtClean="0">
                <a:solidFill>
                  <a:srgbClr val="0000FF"/>
                </a:solidFill>
              </a:rPr>
              <a:t>(extra)</a:t>
            </a:r>
            <a:endParaRPr lang="en-US" sz="2800" dirty="0">
              <a:solidFill>
                <a:srgbClr val="0000FF"/>
              </a:solidFill>
            </a:endParaRPr>
          </a:p>
        </p:txBody>
      </p:sp>
    </p:spTree>
    <p:extLst>
      <p:ext uri="{BB962C8B-B14F-4D97-AF65-F5344CB8AC3E}">
        <p14:creationId xmlns:p14="http://schemas.microsoft.com/office/powerpoint/2010/main" val="47934301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85722" y="0"/>
            <a:ext cx="6258278" cy="4096327"/>
          </a:xfrm>
          <a:prstGeom prst="rect">
            <a:avLst/>
          </a:prstGeom>
        </p:spPr>
      </p:pic>
      <p:sp>
        <p:nvSpPr>
          <p:cNvPr id="5" name="TextBox 4"/>
          <p:cNvSpPr txBox="1"/>
          <p:nvPr/>
        </p:nvSpPr>
        <p:spPr>
          <a:xfrm>
            <a:off x="0" y="131476"/>
            <a:ext cx="2903008" cy="1323439"/>
          </a:xfrm>
          <a:prstGeom prst="rect">
            <a:avLst/>
          </a:prstGeom>
          <a:noFill/>
        </p:spPr>
        <p:txBody>
          <a:bodyPr wrap="none" rtlCol="0">
            <a:spAutoFit/>
          </a:bodyPr>
          <a:lstStyle/>
          <a:p>
            <a:r>
              <a:rPr lang="en-US" sz="4000" dirty="0" smtClean="0">
                <a:solidFill>
                  <a:srgbClr val="6800E4"/>
                </a:solidFill>
              </a:rPr>
              <a:t>Hurricanes &amp;</a:t>
            </a:r>
          </a:p>
          <a:p>
            <a:r>
              <a:rPr lang="en-US" sz="4000" dirty="0">
                <a:solidFill>
                  <a:srgbClr val="6800E4"/>
                </a:solidFill>
              </a:rPr>
              <a:t>e</a:t>
            </a:r>
            <a:r>
              <a:rPr lang="en-US" sz="4000" dirty="0" smtClean="0">
                <a:solidFill>
                  <a:srgbClr val="6800E4"/>
                </a:solidFill>
              </a:rPr>
              <a:t>l </a:t>
            </a:r>
            <a:r>
              <a:rPr lang="en-US" sz="4000" dirty="0" err="1" smtClean="0">
                <a:solidFill>
                  <a:srgbClr val="6800E4"/>
                </a:solidFill>
              </a:rPr>
              <a:t>ni</a:t>
            </a:r>
            <a:r>
              <a:rPr lang="en-US" sz="4000" dirty="0" err="1" smtClean="0">
                <a:solidFill>
                  <a:srgbClr val="6800E4"/>
                </a:solidFill>
              </a:rPr>
              <a:t>ño</a:t>
            </a:r>
            <a:endParaRPr lang="en-US" sz="4000" dirty="0">
              <a:solidFill>
                <a:srgbClr val="6800E4"/>
              </a:solidFill>
            </a:endParaRPr>
          </a:p>
        </p:txBody>
      </p:sp>
      <p:pic>
        <p:nvPicPr>
          <p:cNvPr id="6" name="Picture 5"/>
          <p:cNvPicPr>
            <a:picLocks noChangeAspect="1"/>
          </p:cNvPicPr>
          <p:nvPr/>
        </p:nvPicPr>
        <p:blipFill>
          <a:blip r:embed="rId4"/>
          <a:stretch>
            <a:fillRect/>
          </a:stretch>
        </p:blipFill>
        <p:spPr>
          <a:xfrm>
            <a:off x="0" y="3493002"/>
            <a:ext cx="5051778" cy="3364998"/>
          </a:xfrm>
          <a:prstGeom prst="rect">
            <a:avLst/>
          </a:prstGeom>
        </p:spPr>
      </p:pic>
      <p:sp>
        <p:nvSpPr>
          <p:cNvPr id="8" name="TextBox 7"/>
          <p:cNvSpPr txBox="1"/>
          <p:nvPr/>
        </p:nvSpPr>
        <p:spPr>
          <a:xfrm>
            <a:off x="8046386" y="6378223"/>
            <a:ext cx="1154057" cy="523220"/>
          </a:xfrm>
          <a:prstGeom prst="rect">
            <a:avLst/>
          </a:prstGeom>
          <a:noFill/>
        </p:spPr>
        <p:txBody>
          <a:bodyPr wrap="none" rtlCol="0">
            <a:spAutoFit/>
          </a:bodyPr>
          <a:lstStyle/>
          <a:p>
            <a:r>
              <a:rPr lang="en-US" sz="2800" dirty="0" smtClean="0">
                <a:solidFill>
                  <a:srgbClr val="0000FF"/>
                </a:solidFill>
              </a:rPr>
              <a:t>(extra)</a:t>
            </a:r>
            <a:endParaRPr lang="en-US" sz="2800" dirty="0">
              <a:solidFill>
                <a:srgbClr val="0000FF"/>
              </a:solidFill>
            </a:endParaRPr>
          </a:p>
        </p:txBody>
      </p:sp>
    </p:spTree>
    <p:extLst>
      <p:ext uri="{BB962C8B-B14F-4D97-AF65-F5344CB8AC3E}">
        <p14:creationId xmlns:p14="http://schemas.microsoft.com/office/powerpoint/2010/main" val="1644059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1476"/>
            <a:ext cx="5627938" cy="646331"/>
          </a:xfrm>
          <a:prstGeom prst="rect">
            <a:avLst/>
          </a:prstGeom>
          <a:noFill/>
        </p:spPr>
        <p:txBody>
          <a:bodyPr wrap="none" rtlCol="0">
            <a:spAutoFit/>
          </a:bodyPr>
          <a:lstStyle/>
          <a:p>
            <a:r>
              <a:rPr lang="en-US" sz="3600" dirty="0" smtClean="0">
                <a:solidFill>
                  <a:srgbClr val="6800E4"/>
                </a:solidFill>
              </a:rPr>
              <a:t>Wind driven surface currents</a:t>
            </a:r>
            <a:endParaRPr lang="en-US" sz="3600" dirty="0">
              <a:solidFill>
                <a:srgbClr val="6800E4"/>
              </a:solidFill>
            </a:endParaRPr>
          </a:p>
        </p:txBody>
      </p:sp>
      <p:pic>
        <p:nvPicPr>
          <p:cNvPr id="3" name="Picture 2"/>
          <p:cNvPicPr>
            <a:picLocks noChangeAspect="1"/>
          </p:cNvPicPr>
          <p:nvPr/>
        </p:nvPicPr>
        <p:blipFill>
          <a:blip r:embed="rId3"/>
          <a:stretch>
            <a:fillRect/>
          </a:stretch>
        </p:blipFill>
        <p:spPr>
          <a:xfrm>
            <a:off x="25400" y="2247900"/>
            <a:ext cx="9118600" cy="4610100"/>
          </a:xfrm>
          <a:prstGeom prst="rect">
            <a:avLst/>
          </a:prstGeom>
        </p:spPr>
      </p:pic>
      <p:pic>
        <p:nvPicPr>
          <p:cNvPr id="4" name="Picture 3"/>
          <p:cNvPicPr>
            <a:picLocks noChangeAspect="1"/>
          </p:cNvPicPr>
          <p:nvPr/>
        </p:nvPicPr>
        <p:blipFill>
          <a:blip r:embed="rId4"/>
          <a:stretch>
            <a:fillRect/>
          </a:stretch>
        </p:blipFill>
        <p:spPr>
          <a:xfrm>
            <a:off x="4897231" y="-141111"/>
            <a:ext cx="4292481" cy="3584222"/>
          </a:xfrm>
          <a:prstGeom prst="rect">
            <a:avLst/>
          </a:prstGeom>
        </p:spPr>
      </p:pic>
    </p:spTree>
    <p:extLst>
      <p:ext uri="{BB962C8B-B14F-4D97-AF65-F5344CB8AC3E}">
        <p14:creationId xmlns:p14="http://schemas.microsoft.com/office/powerpoint/2010/main" val="3324176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450" y="158733"/>
            <a:ext cx="4208454" cy="707886"/>
          </a:xfrm>
          <a:prstGeom prst="rect">
            <a:avLst/>
          </a:prstGeom>
          <a:noFill/>
        </p:spPr>
        <p:txBody>
          <a:bodyPr wrap="none" rtlCol="0">
            <a:spAutoFit/>
          </a:bodyPr>
          <a:lstStyle/>
          <a:p>
            <a:r>
              <a:rPr lang="en-US" sz="4000" dirty="0" smtClean="0">
                <a:solidFill>
                  <a:schemeClr val="accent6">
                    <a:lumMod val="75000"/>
                  </a:schemeClr>
                </a:solidFill>
              </a:rPr>
              <a:t>Differential heating</a:t>
            </a:r>
            <a:endParaRPr lang="en-US" sz="4000" dirty="0">
              <a:solidFill>
                <a:schemeClr val="accent6">
                  <a:lumMod val="75000"/>
                </a:schemeClr>
              </a:solidFill>
            </a:endParaRPr>
          </a:p>
        </p:txBody>
      </p:sp>
      <p:pic>
        <p:nvPicPr>
          <p:cNvPr id="3" name="Picture 2"/>
          <p:cNvPicPr>
            <a:picLocks noChangeAspect="1"/>
          </p:cNvPicPr>
          <p:nvPr/>
        </p:nvPicPr>
        <p:blipFill>
          <a:blip r:embed="rId3"/>
          <a:stretch>
            <a:fillRect/>
          </a:stretch>
        </p:blipFill>
        <p:spPr>
          <a:xfrm>
            <a:off x="0" y="1116946"/>
            <a:ext cx="9144000" cy="6083300"/>
          </a:xfrm>
          <a:prstGeom prst="rect">
            <a:avLst/>
          </a:prstGeom>
        </p:spPr>
      </p:pic>
      <p:sp>
        <p:nvSpPr>
          <p:cNvPr id="4" name="Rectangle 3"/>
          <p:cNvSpPr/>
          <p:nvPr/>
        </p:nvSpPr>
        <p:spPr>
          <a:xfrm>
            <a:off x="7994912" y="6219459"/>
            <a:ext cx="1616300" cy="9807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595956" y="1116946"/>
            <a:ext cx="7963895" cy="5674275"/>
          </a:xfrm>
          <a:prstGeom prst="rect">
            <a:avLst/>
          </a:prstGeom>
        </p:spPr>
      </p:pic>
    </p:spTree>
    <p:extLst>
      <p:ext uri="{BB962C8B-B14F-4D97-AF65-F5344CB8AC3E}">
        <p14:creationId xmlns:p14="http://schemas.microsoft.com/office/powerpoint/2010/main" val="242778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450" y="158733"/>
            <a:ext cx="6338694" cy="707886"/>
          </a:xfrm>
          <a:prstGeom prst="rect">
            <a:avLst/>
          </a:prstGeom>
          <a:noFill/>
        </p:spPr>
        <p:txBody>
          <a:bodyPr wrap="none" rtlCol="0">
            <a:spAutoFit/>
          </a:bodyPr>
          <a:lstStyle/>
          <a:p>
            <a:r>
              <a:rPr lang="en-US" sz="4000" dirty="0" smtClean="0">
                <a:solidFill>
                  <a:schemeClr val="accent6">
                    <a:lumMod val="75000"/>
                  </a:schemeClr>
                </a:solidFill>
              </a:rPr>
              <a:t>Differential </a:t>
            </a:r>
            <a:r>
              <a:rPr lang="en-US" sz="4000" dirty="0" smtClean="0">
                <a:solidFill>
                  <a:schemeClr val="accent6">
                    <a:lumMod val="75000"/>
                  </a:schemeClr>
                </a:solidFill>
              </a:rPr>
              <a:t>heating + seasons</a:t>
            </a:r>
            <a:endParaRPr lang="en-US" sz="4000" dirty="0">
              <a:solidFill>
                <a:schemeClr val="accent6">
                  <a:lumMod val="75000"/>
                </a:schemeClr>
              </a:solidFill>
            </a:endParaRPr>
          </a:p>
        </p:txBody>
      </p:sp>
      <p:pic>
        <p:nvPicPr>
          <p:cNvPr id="3" name="Picture 2"/>
          <p:cNvPicPr>
            <a:picLocks noChangeAspect="1"/>
          </p:cNvPicPr>
          <p:nvPr/>
        </p:nvPicPr>
        <p:blipFill>
          <a:blip r:embed="rId3"/>
          <a:stretch>
            <a:fillRect/>
          </a:stretch>
        </p:blipFill>
        <p:spPr>
          <a:xfrm>
            <a:off x="702733" y="866618"/>
            <a:ext cx="7988508" cy="5991381"/>
          </a:xfrm>
          <a:prstGeom prst="rect">
            <a:avLst/>
          </a:prstGeom>
        </p:spPr>
      </p:pic>
    </p:spTree>
    <p:extLst>
      <p:ext uri="{BB962C8B-B14F-4D97-AF65-F5344CB8AC3E}">
        <p14:creationId xmlns:p14="http://schemas.microsoft.com/office/powerpoint/2010/main" val="42772982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450" y="158733"/>
            <a:ext cx="4208454" cy="707886"/>
          </a:xfrm>
          <a:prstGeom prst="rect">
            <a:avLst/>
          </a:prstGeom>
          <a:noFill/>
        </p:spPr>
        <p:txBody>
          <a:bodyPr wrap="none" rtlCol="0">
            <a:spAutoFit/>
          </a:bodyPr>
          <a:lstStyle/>
          <a:p>
            <a:r>
              <a:rPr lang="en-US" sz="4000" dirty="0" smtClean="0">
                <a:solidFill>
                  <a:schemeClr val="accent6">
                    <a:lumMod val="75000"/>
                  </a:schemeClr>
                </a:solidFill>
              </a:rPr>
              <a:t>Differential heating</a:t>
            </a:r>
            <a:endParaRPr lang="en-US" sz="4000" dirty="0">
              <a:solidFill>
                <a:schemeClr val="accent6">
                  <a:lumMod val="75000"/>
                </a:schemeClr>
              </a:solidFill>
            </a:endParaRPr>
          </a:p>
        </p:txBody>
      </p:sp>
      <p:pic>
        <p:nvPicPr>
          <p:cNvPr id="3" name="Picture 2"/>
          <p:cNvPicPr>
            <a:picLocks noChangeAspect="1"/>
          </p:cNvPicPr>
          <p:nvPr/>
        </p:nvPicPr>
        <p:blipFill>
          <a:blip r:embed="rId3"/>
          <a:stretch>
            <a:fillRect/>
          </a:stretch>
        </p:blipFill>
        <p:spPr>
          <a:xfrm>
            <a:off x="304800" y="1182242"/>
            <a:ext cx="8521700" cy="4711700"/>
          </a:xfrm>
          <a:prstGeom prst="rect">
            <a:avLst/>
          </a:prstGeom>
        </p:spPr>
      </p:pic>
    </p:spTree>
    <p:extLst>
      <p:ext uri="{BB962C8B-B14F-4D97-AF65-F5344CB8AC3E}">
        <p14:creationId xmlns:p14="http://schemas.microsoft.com/office/powerpoint/2010/main" val="42704476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450" y="158733"/>
            <a:ext cx="4208454" cy="707886"/>
          </a:xfrm>
          <a:prstGeom prst="rect">
            <a:avLst/>
          </a:prstGeom>
          <a:noFill/>
        </p:spPr>
        <p:txBody>
          <a:bodyPr wrap="none" rtlCol="0">
            <a:spAutoFit/>
          </a:bodyPr>
          <a:lstStyle/>
          <a:p>
            <a:r>
              <a:rPr lang="en-US" sz="4000" dirty="0" smtClean="0">
                <a:solidFill>
                  <a:schemeClr val="accent6">
                    <a:lumMod val="75000"/>
                  </a:schemeClr>
                </a:solidFill>
              </a:rPr>
              <a:t>Differential heating</a:t>
            </a:r>
            <a:endParaRPr lang="en-US" sz="4000" dirty="0">
              <a:solidFill>
                <a:schemeClr val="accent6">
                  <a:lumMod val="75000"/>
                </a:schemeClr>
              </a:solidFill>
            </a:endParaRPr>
          </a:p>
        </p:txBody>
      </p:sp>
      <p:pic>
        <p:nvPicPr>
          <p:cNvPr id="3" name="Picture 2"/>
          <p:cNvPicPr>
            <a:picLocks noChangeAspect="1"/>
          </p:cNvPicPr>
          <p:nvPr/>
        </p:nvPicPr>
        <p:blipFill>
          <a:blip r:embed="rId3"/>
          <a:stretch>
            <a:fillRect/>
          </a:stretch>
        </p:blipFill>
        <p:spPr>
          <a:xfrm>
            <a:off x="304800" y="1182242"/>
            <a:ext cx="8521700" cy="4711700"/>
          </a:xfrm>
          <a:prstGeom prst="rect">
            <a:avLst/>
          </a:prstGeom>
        </p:spPr>
      </p:pic>
      <p:sp>
        <p:nvSpPr>
          <p:cNvPr id="5" name="Right Arrow 4"/>
          <p:cNvSpPr/>
          <p:nvPr/>
        </p:nvSpPr>
        <p:spPr>
          <a:xfrm flipH="1">
            <a:off x="1803907" y="4632126"/>
            <a:ext cx="2669781" cy="447340"/>
          </a:xfrm>
          <a:prstGeom prst="rightArrow">
            <a:avLst/>
          </a:prstGeom>
          <a:gradFill flip="none" rotWithShape="1">
            <a:gsLst>
              <a:gs pos="0">
                <a:srgbClr val="FF0000"/>
              </a:gs>
              <a:gs pos="100000">
                <a:srgbClr val="3366FF"/>
              </a:gs>
            </a:gsLst>
            <a:lin ang="0" scaled="1"/>
            <a:tileRect/>
          </a:gradFill>
          <a:ln w="19050" cmpd="sng">
            <a:solidFill>
              <a:srgbClr val="FFFFFF"/>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 name="Right Arrow 5"/>
          <p:cNvSpPr/>
          <p:nvPr/>
        </p:nvSpPr>
        <p:spPr>
          <a:xfrm>
            <a:off x="4539502" y="4632126"/>
            <a:ext cx="2669781" cy="447340"/>
          </a:xfrm>
          <a:prstGeom prst="rightArrow">
            <a:avLst/>
          </a:prstGeom>
          <a:gradFill flip="none" rotWithShape="1">
            <a:gsLst>
              <a:gs pos="0">
                <a:srgbClr val="FF0000"/>
              </a:gs>
              <a:gs pos="100000">
                <a:srgbClr val="3366FF"/>
              </a:gs>
            </a:gsLst>
            <a:lin ang="0" scaled="1"/>
            <a:tileRect/>
          </a:gradFill>
          <a:ln w="19050" cmpd="sng">
            <a:solidFill>
              <a:srgbClr val="FFFFFF"/>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TextBox 6"/>
          <p:cNvSpPr txBox="1"/>
          <p:nvPr/>
        </p:nvSpPr>
        <p:spPr>
          <a:xfrm>
            <a:off x="2958404" y="4646556"/>
            <a:ext cx="687245" cy="369332"/>
          </a:xfrm>
          <a:prstGeom prst="rect">
            <a:avLst/>
          </a:prstGeom>
          <a:noFill/>
        </p:spPr>
        <p:txBody>
          <a:bodyPr wrap="none" rtlCol="0">
            <a:spAutoFit/>
          </a:bodyPr>
          <a:lstStyle/>
          <a:p>
            <a:r>
              <a:rPr lang="en-US" dirty="0" smtClean="0">
                <a:solidFill>
                  <a:schemeClr val="bg1"/>
                </a:solidFill>
              </a:rPr>
              <a:t>HEAT</a:t>
            </a:r>
            <a:endParaRPr lang="en-US" dirty="0">
              <a:solidFill>
                <a:schemeClr val="bg1"/>
              </a:solidFill>
            </a:endParaRPr>
          </a:p>
        </p:txBody>
      </p:sp>
      <p:sp>
        <p:nvSpPr>
          <p:cNvPr id="8" name="TextBox 7"/>
          <p:cNvSpPr txBox="1"/>
          <p:nvPr/>
        </p:nvSpPr>
        <p:spPr>
          <a:xfrm>
            <a:off x="5217763" y="4660510"/>
            <a:ext cx="687245" cy="369332"/>
          </a:xfrm>
          <a:prstGeom prst="rect">
            <a:avLst/>
          </a:prstGeom>
          <a:noFill/>
        </p:spPr>
        <p:txBody>
          <a:bodyPr wrap="none" rtlCol="0">
            <a:spAutoFit/>
          </a:bodyPr>
          <a:lstStyle/>
          <a:p>
            <a:r>
              <a:rPr lang="en-US" dirty="0" smtClean="0">
                <a:solidFill>
                  <a:schemeClr val="bg1"/>
                </a:solidFill>
              </a:rPr>
              <a:t>HEAT</a:t>
            </a:r>
            <a:endParaRPr lang="en-US" dirty="0">
              <a:solidFill>
                <a:schemeClr val="bg1"/>
              </a:solidFill>
            </a:endParaRPr>
          </a:p>
        </p:txBody>
      </p:sp>
      <p:sp>
        <p:nvSpPr>
          <p:cNvPr id="4" name="TextBox 3"/>
          <p:cNvSpPr txBox="1"/>
          <p:nvPr/>
        </p:nvSpPr>
        <p:spPr>
          <a:xfrm>
            <a:off x="304800" y="6180980"/>
            <a:ext cx="8258916" cy="400110"/>
          </a:xfrm>
          <a:prstGeom prst="rect">
            <a:avLst/>
          </a:prstGeom>
          <a:noFill/>
        </p:spPr>
        <p:txBody>
          <a:bodyPr wrap="none" rtlCol="0">
            <a:spAutoFit/>
          </a:bodyPr>
          <a:lstStyle/>
          <a:p>
            <a:r>
              <a:rPr lang="en-US" sz="2000" b="1" dirty="0" smtClean="0"/>
              <a:t>&gt;&gt; heat is transferred from equator to poles via winds and ocean circulation </a:t>
            </a:r>
            <a:endParaRPr lang="en-US" sz="2000" b="1" dirty="0"/>
          </a:p>
        </p:txBody>
      </p:sp>
    </p:spTree>
    <p:extLst>
      <p:ext uri="{BB962C8B-B14F-4D97-AF65-F5344CB8AC3E}">
        <p14:creationId xmlns:p14="http://schemas.microsoft.com/office/powerpoint/2010/main" val="12082778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450" y="158733"/>
            <a:ext cx="5244394" cy="707886"/>
          </a:xfrm>
          <a:prstGeom prst="rect">
            <a:avLst/>
          </a:prstGeom>
          <a:noFill/>
        </p:spPr>
        <p:txBody>
          <a:bodyPr wrap="none" rtlCol="0">
            <a:spAutoFit/>
          </a:bodyPr>
          <a:lstStyle/>
          <a:p>
            <a:r>
              <a:rPr lang="en-US" sz="4000" dirty="0" smtClean="0">
                <a:solidFill>
                  <a:srgbClr val="E400AD"/>
                </a:solidFill>
              </a:rPr>
              <a:t>Density of </a:t>
            </a:r>
            <a:r>
              <a:rPr lang="en-US" sz="4000" dirty="0" smtClean="0">
                <a:solidFill>
                  <a:srgbClr val="E400AD"/>
                </a:solidFill>
              </a:rPr>
              <a:t>air – pressure </a:t>
            </a:r>
            <a:endParaRPr lang="en-US" sz="4000" dirty="0">
              <a:solidFill>
                <a:srgbClr val="E400AD"/>
              </a:solidFill>
            </a:endParaRPr>
          </a:p>
        </p:txBody>
      </p:sp>
      <p:pic>
        <p:nvPicPr>
          <p:cNvPr id="4" name="Picture 3"/>
          <p:cNvPicPr>
            <a:picLocks noChangeAspect="1"/>
          </p:cNvPicPr>
          <p:nvPr/>
        </p:nvPicPr>
        <p:blipFill rotWithShape="1">
          <a:blip r:embed="rId3"/>
          <a:srcRect t="15168" b="6789"/>
          <a:stretch/>
        </p:blipFill>
        <p:spPr>
          <a:xfrm>
            <a:off x="10153581" y="1298727"/>
            <a:ext cx="8102600" cy="4747569"/>
          </a:xfrm>
          <a:prstGeom prst="rect">
            <a:avLst/>
          </a:prstGeom>
        </p:spPr>
      </p:pic>
      <p:pic>
        <p:nvPicPr>
          <p:cNvPr id="3" name="Picture 2"/>
          <p:cNvPicPr>
            <a:picLocks noChangeAspect="1"/>
          </p:cNvPicPr>
          <p:nvPr/>
        </p:nvPicPr>
        <p:blipFill rotWithShape="1">
          <a:blip r:embed="rId4"/>
          <a:srcRect l="2833" t="1524" r="5483" b="9587"/>
          <a:stretch/>
        </p:blipFill>
        <p:spPr>
          <a:xfrm>
            <a:off x="1748116" y="806855"/>
            <a:ext cx="7395884" cy="6096000"/>
          </a:xfrm>
          <a:prstGeom prst="rect">
            <a:avLst/>
          </a:prstGeom>
        </p:spPr>
      </p:pic>
      <p:sp>
        <p:nvSpPr>
          <p:cNvPr id="5" name="TextBox 4"/>
          <p:cNvSpPr txBox="1"/>
          <p:nvPr/>
        </p:nvSpPr>
        <p:spPr>
          <a:xfrm>
            <a:off x="0" y="5527134"/>
            <a:ext cx="2330461" cy="1754327"/>
          </a:xfrm>
          <a:prstGeom prst="rect">
            <a:avLst/>
          </a:prstGeom>
          <a:noFill/>
        </p:spPr>
        <p:txBody>
          <a:bodyPr wrap="none" rtlCol="0">
            <a:spAutoFit/>
          </a:bodyPr>
          <a:lstStyle/>
          <a:p>
            <a:r>
              <a:rPr lang="en-US" sz="3600" dirty="0" smtClean="0"/>
              <a:t>Pressure </a:t>
            </a:r>
            <a:r>
              <a:rPr lang="en-US" sz="3600" dirty="0" smtClean="0"/>
              <a:t>↑ </a:t>
            </a:r>
            <a:endParaRPr lang="en-US" sz="3600" dirty="0" smtClean="0"/>
          </a:p>
          <a:p>
            <a:r>
              <a:rPr lang="en-US" sz="3600" b="1" dirty="0" smtClean="0"/>
              <a:t>Density ↑</a:t>
            </a:r>
          </a:p>
          <a:p>
            <a:r>
              <a:rPr lang="en-US" sz="3600" dirty="0" smtClean="0"/>
              <a:t> </a:t>
            </a:r>
            <a:endParaRPr lang="en-US" sz="3600" dirty="0"/>
          </a:p>
        </p:txBody>
      </p:sp>
      <p:sp>
        <p:nvSpPr>
          <p:cNvPr id="6" name="TextBox 5"/>
          <p:cNvSpPr txBox="1"/>
          <p:nvPr/>
        </p:nvSpPr>
        <p:spPr>
          <a:xfrm>
            <a:off x="0" y="866619"/>
            <a:ext cx="2330461" cy="1754327"/>
          </a:xfrm>
          <a:prstGeom prst="rect">
            <a:avLst/>
          </a:prstGeom>
          <a:noFill/>
        </p:spPr>
        <p:txBody>
          <a:bodyPr wrap="none" rtlCol="0">
            <a:spAutoFit/>
          </a:bodyPr>
          <a:lstStyle/>
          <a:p>
            <a:r>
              <a:rPr lang="en-US" sz="3600" dirty="0" smtClean="0"/>
              <a:t>Pressure </a:t>
            </a:r>
            <a:r>
              <a:rPr lang="en-US" sz="3600" dirty="0"/>
              <a:t>↓ </a:t>
            </a:r>
            <a:endParaRPr lang="en-US" sz="3600" dirty="0" smtClean="0"/>
          </a:p>
          <a:p>
            <a:r>
              <a:rPr lang="en-US" sz="3600" b="1" dirty="0" smtClean="0"/>
              <a:t>Density </a:t>
            </a:r>
            <a:r>
              <a:rPr lang="en-US" sz="3600" b="1" dirty="0"/>
              <a:t>↓</a:t>
            </a:r>
            <a:endParaRPr lang="en-US" sz="3600" b="1" dirty="0" smtClean="0"/>
          </a:p>
          <a:p>
            <a:r>
              <a:rPr lang="en-US" sz="3600" dirty="0" smtClean="0"/>
              <a:t> </a:t>
            </a:r>
            <a:endParaRPr lang="en-US" sz="3600" dirty="0"/>
          </a:p>
        </p:txBody>
      </p:sp>
    </p:spTree>
    <p:extLst>
      <p:ext uri="{BB962C8B-B14F-4D97-AF65-F5344CB8AC3E}">
        <p14:creationId xmlns:p14="http://schemas.microsoft.com/office/powerpoint/2010/main" val="361747919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2046</TotalTime>
  <Words>2369</Words>
  <Application>Microsoft Macintosh PowerPoint</Application>
  <PresentationFormat>On-screen Show (4:3)</PresentationFormat>
  <Paragraphs>358</Paragraphs>
  <Slides>42</Slides>
  <Notes>41</Notes>
  <HiddenSlides>0</HiddenSlides>
  <MMClips>5</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Oceans &amp; Atmosphere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dc:creator>
  <cp:lastModifiedBy>Kate</cp:lastModifiedBy>
  <cp:revision>204</cp:revision>
  <dcterms:created xsi:type="dcterms:W3CDTF">2016-04-13T00:31:45Z</dcterms:created>
  <dcterms:modified xsi:type="dcterms:W3CDTF">2017-04-20T17:55:20Z</dcterms:modified>
</cp:coreProperties>
</file>