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60" r:id="rId4"/>
    <p:sldId id="293" r:id="rId5"/>
    <p:sldId id="291" r:id="rId6"/>
    <p:sldId id="294" r:id="rId7"/>
    <p:sldId id="261" r:id="rId8"/>
    <p:sldId id="262" r:id="rId9"/>
    <p:sldId id="265" r:id="rId10"/>
    <p:sldId id="299" r:id="rId11"/>
    <p:sldId id="263" r:id="rId12"/>
    <p:sldId id="267" r:id="rId13"/>
    <p:sldId id="297" r:id="rId14"/>
    <p:sldId id="268" r:id="rId15"/>
    <p:sldId id="296" r:id="rId16"/>
    <p:sldId id="295" r:id="rId17"/>
    <p:sldId id="298" r:id="rId18"/>
    <p:sldId id="270" r:id="rId19"/>
    <p:sldId id="278" r:id="rId20"/>
    <p:sldId id="271" r:id="rId21"/>
    <p:sldId id="277" r:id="rId22"/>
    <p:sldId id="273" r:id="rId23"/>
    <p:sldId id="274" r:id="rId24"/>
    <p:sldId id="279" r:id="rId25"/>
    <p:sldId id="281" r:id="rId26"/>
    <p:sldId id="280" r:id="rId27"/>
    <p:sldId id="283" r:id="rId28"/>
    <p:sldId id="286" r:id="rId29"/>
    <p:sldId id="275" r:id="rId30"/>
    <p:sldId id="290" r:id="rId31"/>
    <p:sldId id="287" r:id="rId32"/>
    <p:sldId id="30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6"/>
  </p:normalViewPr>
  <p:slideViewPr>
    <p:cSldViewPr snapToGrid="0" snapToObjects="1">
      <p:cViewPr varScale="1">
        <p:scale>
          <a:sx n="88" d="100"/>
          <a:sy n="88" d="100"/>
        </p:scale>
        <p:origin x="-158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75478-2085-2849-AD19-54DA2988B392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2DBCB-43DE-E146-B2D8-C2877987E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5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2DBCB-43DE-E146-B2D8-C2877987E1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2DBCB-43DE-E146-B2D8-C2877987E1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2DBCB-43DE-E146-B2D8-C2877987E1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5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doesn</a:t>
            </a:r>
            <a:r>
              <a:rPr lang="uk-UA" dirty="0" smtClean="0"/>
              <a:t>’</a:t>
            </a:r>
            <a:r>
              <a:rPr lang="en-US" baseline="0" dirty="0" smtClean="0"/>
              <a:t>t the temperature change during state transitions?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2DBCB-43DE-E146-B2D8-C2877987E1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would this</a:t>
            </a:r>
            <a:r>
              <a:rPr lang="en-US" baseline="0" dirty="0" smtClean="0"/>
              <a:t> transition look like for the phase change from liquid water to gas water vapor?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2DBCB-43DE-E146-B2D8-C2877987E1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1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would this</a:t>
            </a:r>
            <a:r>
              <a:rPr lang="en-US" baseline="0" dirty="0" smtClean="0"/>
              <a:t> transition look like for the phase change from liquid water to gas water vapor?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2DBCB-43DE-E146-B2D8-C2877987E1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1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3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5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0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7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5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9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7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B9087-B1BC-8E49-ACB6-8E023911ECC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78492-9655-DA46-9EA5-3B01841D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3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3" name="Title 15"/>
          <p:cNvSpPr txBox="1">
            <a:spLocks/>
          </p:cNvSpPr>
          <p:nvPr/>
        </p:nvSpPr>
        <p:spPr>
          <a:xfrm>
            <a:off x="0" y="1124550"/>
            <a:ext cx="9144000" cy="1470025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Physical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Properties of Water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16"/>
          <p:cNvSpPr txBox="1">
            <a:spLocks/>
          </p:cNvSpPr>
          <p:nvPr/>
        </p:nvSpPr>
        <p:spPr>
          <a:xfrm>
            <a:off x="1371600" y="3602039"/>
            <a:ext cx="6400800" cy="1856878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EARTHSYS 8: The Oceans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Reading: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Investigating Oceanography, Chapter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4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8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22960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Ice Formation: Molecular View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" y="4584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b="80642"/>
          <a:stretch/>
        </p:blipFill>
        <p:spPr>
          <a:xfrm>
            <a:off x="0" y="2525549"/>
            <a:ext cx="4583192" cy="3080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81068" r="2140" b="-426"/>
          <a:stretch/>
        </p:blipFill>
        <p:spPr>
          <a:xfrm>
            <a:off x="4637931" y="2562125"/>
            <a:ext cx="4469493" cy="308090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23780" y="1349089"/>
            <a:ext cx="8537340" cy="2271935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Molecules slow as heat is lost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 hydrogen bonds form with rigid structure</a:t>
            </a:r>
            <a:endParaRPr lang="en-US" sz="3600" dirty="0">
              <a:solidFill>
                <a:prstClr val="black"/>
              </a:solidFill>
              <a:latin typeface="Arial"/>
              <a:cs typeface="Arial"/>
              <a:sym typeface="Wingdings"/>
            </a:endParaRPr>
          </a:p>
          <a:p>
            <a:pPr marL="0" lvl="0" indent="0">
              <a:buNone/>
            </a:pP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57688" y="6426446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Matsumoto et al., 2002,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Nature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0855" y="5643026"/>
            <a:ext cx="23264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Liquid Water</a:t>
            </a:r>
            <a:endParaRPr lang="en-US" sz="3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6161" y="560645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Ice</a:t>
            </a:r>
            <a:endParaRPr lang="en-US" sz="3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" y="3601334"/>
            <a:ext cx="9150482" cy="15353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49125" y="3601334"/>
            <a:ext cx="8919259" cy="15353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Why does salt decrease the freezing point of water?</a:t>
            </a:r>
            <a:endParaRPr lang="en-US" sz="44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2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53734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Specific Heat of Water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63" y="4072129"/>
            <a:ext cx="3783857" cy="2644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t="17542" r="24538"/>
          <a:stretch/>
        </p:blipFill>
        <p:spPr>
          <a:xfrm>
            <a:off x="554864" y="2707213"/>
            <a:ext cx="3907408" cy="386275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3780" y="1349089"/>
            <a:ext cx="8720220" cy="2271935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The heat needed to raise 1 gram of water 1°C</a:t>
            </a:r>
          </a:p>
          <a:p>
            <a:pPr marL="0" lvl="0" indent="0">
              <a:buNone/>
            </a:pP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Very high compared to air and land materials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68240" y="2707213"/>
            <a:ext cx="3858768" cy="4150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 smtClean="0">
                <a:latin typeface="Arial"/>
                <a:cs typeface="Arial"/>
              </a:rPr>
              <a:t>Units: </a:t>
            </a:r>
            <a:r>
              <a:rPr lang="en-US" sz="3000" dirty="0" err="1" smtClean="0">
                <a:latin typeface="Arial"/>
                <a:cs typeface="Arial"/>
              </a:rPr>
              <a:t>cal</a:t>
            </a:r>
            <a:r>
              <a:rPr lang="en-US" sz="3000" dirty="0" smtClean="0">
                <a:latin typeface="Arial"/>
                <a:cs typeface="Arial"/>
              </a:rPr>
              <a:t>/gram/°C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72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2" y="4217150"/>
            <a:ext cx="3810000" cy="2349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Surface Tension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81609" y="1349089"/>
            <a:ext cx="8836327" cy="2893727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Product of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cohesion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 &amp;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hydrogen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bonds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Important for early wave formation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Surface tension increased by higher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salt content and lower temperature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4205724"/>
            <a:ext cx="4210866" cy="23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9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2" y="4217150"/>
            <a:ext cx="3810000" cy="2349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Surface Tension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81609" y="1349089"/>
            <a:ext cx="8836327" cy="2893727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Product of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cohesion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 &amp;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hydrogen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bonds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Important for early wave formation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Surface tension increased by higher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salt content and lower temperature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4205724"/>
            <a:ext cx="4210866" cy="23718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326195"/>
            <a:ext cx="9150482" cy="15353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4741" y="5326195"/>
            <a:ext cx="8919259" cy="15353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How does the high surface tension of water help generate waves?</a:t>
            </a:r>
            <a:endParaRPr lang="en-US" sz="44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22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Viscosity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4741" y="1349089"/>
            <a:ext cx="8925741" cy="2991263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Measure of internal friction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Seawater has very low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viscosity 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Cold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water more viscous than warm water</a:t>
            </a:r>
          </a:p>
        </p:txBody>
      </p:sp>
    </p:spTree>
    <p:extLst>
      <p:ext uri="{BB962C8B-B14F-4D97-AF65-F5344CB8AC3E}">
        <p14:creationId xmlns:p14="http://schemas.microsoft.com/office/powerpoint/2010/main" val="59919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Viscosity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4741" y="1349089"/>
            <a:ext cx="8925741" cy="2991263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Measure of internal friction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Seawater has very low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viscosity 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Cold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water more viscous than warm water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046800"/>
            <a:ext cx="9150482" cy="18101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4741" y="4046800"/>
            <a:ext cx="8919259" cy="18101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What kinds of marine organisms are affected by changes in seawater viscosity with temperature?</a:t>
            </a:r>
            <a:endParaRPr lang="en-US" sz="40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21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Viscosity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4741" y="1349089"/>
            <a:ext cx="8925741" cy="2991263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Measure of internal friction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Seawater has very low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viscosity 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Cold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water more viscous than warm water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>
          <a:xfrm>
            <a:off x="3120171" y="3312033"/>
            <a:ext cx="6030311" cy="35337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3822" y="3571750"/>
            <a:ext cx="2479794" cy="3182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dirty="0" smtClean="0">
                <a:latin typeface="Arial"/>
                <a:cs typeface="Arial"/>
              </a:rPr>
              <a:t>Organisms stay afloat by adopting appendages, small cell sizes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69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544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Density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24" y="1994528"/>
            <a:ext cx="3877056" cy="473862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3780" y="1434433"/>
            <a:ext cx="8537340" cy="506390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Why is density important for the ocean?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Density controls the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structure &amp; circulation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of the ocean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Denser water sinks;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Less dense water floats</a:t>
            </a:r>
          </a:p>
        </p:txBody>
      </p:sp>
    </p:spTree>
    <p:extLst>
      <p:ext uri="{BB962C8B-B14F-4D97-AF65-F5344CB8AC3E}">
        <p14:creationId xmlns:p14="http://schemas.microsoft.com/office/powerpoint/2010/main" val="175369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3780" y="1434433"/>
            <a:ext cx="8537340" cy="506390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How does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pressure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 affect density?</a:t>
            </a:r>
          </a:p>
          <a:p>
            <a:pPr marL="0" indent="0">
              <a:buNone/>
            </a:pP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High pressure slightly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compresses seawater,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increasing its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density at depth</a:t>
            </a:r>
          </a:p>
          <a:p>
            <a:pPr marL="0" indent="0">
              <a:buNone/>
            </a:pPr>
            <a:endParaRPr lang="en-US" sz="3600" dirty="0" smtClean="0">
              <a:solidFill>
                <a:prstClr val="black"/>
              </a:solidFill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This leads to a 37 m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  <a:sym typeface="Wingdings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decrease in sea level!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24" y="1994528"/>
            <a:ext cx="3877056" cy="47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18381" r="5369" b="6845"/>
          <a:stretch/>
        </p:blipFill>
        <p:spPr>
          <a:xfrm>
            <a:off x="423780" y="1260578"/>
            <a:ext cx="8229600" cy="5128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22960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Physical Properties of Water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853473"/>
            <a:ext cx="5553455" cy="3942239"/>
          </a:xfr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 smtClean="0">
                <a:latin typeface="Arial"/>
                <a:cs typeface="Arial"/>
              </a:rPr>
              <a:t>Outline</a:t>
            </a:r>
            <a:endParaRPr lang="en-US" sz="3600" dirty="0" smtClean="0">
              <a:latin typeface="Arial"/>
              <a:cs typeface="Arial"/>
            </a:endParaRPr>
          </a:p>
          <a:p>
            <a:r>
              <a:rPr lang="en-US" sz="3600" dirty="0" smtClean="0">
                <a:latin typeface="Arial"/>
                <a:cs typeface="Arial"/>
              </a:rPr>
              <a:t>Water Structure &amp; Heat</a:t>
            </a:r>
          </a:p>
          <a:p>
            <a:r>
              <a:rPr lang="en-US" sz="3600" dirty="0" smtClean="0">
                <a:latin typeface="Arial"/>
                <a:cs typeface="Arial"/>
              </a:rPr>
              <a:t>Density</a:t>
            </a:r>
          </a:p>
          <a:p>
            <a:r>
              <a:rPr lang="en-US" sz="3600" dirty="0" smtClean="0">
                <a:latin typeface="Arial"/>
                <a:cs typeface="Arial"/>
              </a:rPr>
              <a:t>Heat Transmission</a:t>
            </a:r>
          </a:p>
          <a:p>
            <a:r>
              <a:rPr lang="en-US" sz="3600" dirty="0" smtClean="0">
                <a:latin typeface="Arial"/>
                <a:cs typeface="Arial"/>
              </a:rPr>
              <a:t>Light in the Ocean</a:t>
            </a:r>
          </a:p>
          <a:p>
            <a:r>
              <a:rPr lang="en-US" sz="3600" dirty="0" smtClean="0">
                <a:latin typeface="Arial"/>
                <a:cs typeface="Arial"/>
              </a:rPr>
              <a:t>Sound Transmission</a:t>
            </a:r>
          </a:p>
        </p:txBody>
      </p:sp>
    </p:spTree>
    <p:extLst>
      <p:ext uri="{BB962C8B-B14F-4D97-AF65-F5344CB8AC3E}">
        <p14:creationId xmlns:p14="http://schemas.microsoft.com/office/powerpoint/2010/main" val="134849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3780" y="1434433"/>
            <a:ext cx="8354460" cy="542356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How does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temperature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 affect density?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Decreasing temperature increases density; cold water is denser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Molecules are slower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at colder temperatures and more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concentrated</a:t>
            </a:r>
          </a:p>
          <a:p>
            <a:pPr marL="0" indent="0">
              <a:buNone/>
            </a:pP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4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4" y="1888632"/>
            <a:ext cx="3572256" cy="49693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3780" y="1434433"/>
            <a:ext cx="8537340" cy="542356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How does 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salinity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 affect density?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Density increases with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increasing salinity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Fresher water floats,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high salinity water sinks;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Controls circulation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8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Heat transmission in the ocean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"/>
          <a:stretch/>
        </p:blipFill>
        <p:spPr>
          <a:xfrm>
            <a:off x="4206471" y="3941541"/>
            <a:ext cx="4937529" cy="2916459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3780" y="1458817"/>
            <a:ext cx="8627808" cy="53991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Upper ocean heated directly by solar </a:t>
            </a: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radiation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Conduction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 is molecular heat exchange;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inefficient process that allows lateral transport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Convection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 is </a:t>
            </a:r>
            <a:b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density-driven heat</a:t>
            </a:r>
            <a:b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exchange;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ex</a:t>
            </a:r>
            <a:r>
              <a:rPr lang="en-US" sz="320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loss of heat</a:t>
            </a:r>
            <a:b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to atmosphere</a:t>
            </a:r>
            <a:b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9092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Light transmission in the ocean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" y="3276989"/>
            <a:ext cx="9127869" cy="357508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11588" y="1458817"/>
            <a:ext cx="8281308" cy="16854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Sunlight enters the surface ocean,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extinguished with increasing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depth (</a:t>
            </a: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attenuation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537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Light transmission in the ocean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6847" y="1434433"/>
            <a:ext cx="8354460" cy="52955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Light is absorbed and scattered by water and particles in the ocean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Attenuation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 =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decrease in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light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intensity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over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distance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Wavelength-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dependent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53" y="2605921"/>
            <a:ext cx="5048067" cy="41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Light transmission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7" y="2107579"/>
            <a:ext cx="7401506" cy="475042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3780" y="1235417"/>
            <a:ext cx="8354460" cy="6731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Electromagnetic spectrum</a:t>
            </a:r>
          </a:p>
        </p:txBody>
      </p:sp>
      <p:sp>
        <p:nvSpPr>
          <p:cNvPr id="2" name="Rectangle 1"/>
          <p:cNvSpPr/>
          <p:nvPr/>
        </p:nvSpPr>
        <p:spPr>
          <a:xfrm>
            <a:off x="7388352" y="6547104"/>
            <a:ext cx="913411" cy="3108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5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8"/>
          <a:stretch/>
        </p:blipFill>
        <p:spPr>
          <a:xfrm>
            <a:off x="3019419" y="1370306"/>
            <a:ext cx="6134059" cy="51879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Why is the ocean blue?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1129" y="1434433"/>
            <a:ext cx="3516376" cy="54235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Long and short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wavelengths are absorbed first (i.e.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red and UV)</a:t>
            </a: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Blue light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is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absorbed least and strongly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scattered, reflected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to our eyes</a:t>
            </a:r>
          </a:p>
        </p:txBody>
      </p:sp>
    </p:spTree>
    <p:extLst>
      <p:ext uri="{BB962C8B-B14F-4D97-AF65-F5344CB8AC3E}">
        <p14:creationId xmlns:p14="http://schemas.microsoft.com/office/powerpoint/2010/main" val="102366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81" y="1260578"/>
            <a:ext cx="2540001" cy="2540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How is ocean light measured?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0"/>
          <a:stretch/>
        </p:blipFill>
        <p:spPr>
          <a:xfrm>
            <a:off x="423780" y="2000250"/>
            <a:ext cx="4127500" cy="2842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3866" y="4989938"/>
            <a:ext cx="263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charset="0"/>
                <a:ea typeface="Arial" charset="0"/>
                <a:cs typeface="Arial" charset="0"/>
              </a:rPr>
              <a:t>Secchi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Dish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8" y="4310773"/>
            <a:ext cx="29972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4251" y="6265999"/>
            <a:ext cx="263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Radiometer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8252" y="3785122"/>
            <a:ext cx="365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Irradiance Sensor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4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4850" y="9477"/>
            <a:ext cx="9178850" cy="1620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2474" y="183924"/>
            <a:ext cx="8519052" cy="12717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How is light penetration different in open ocean versus coastal waters and why?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2" t="2331" r="11676" b="2331"/>
          <a:stretch/>
        </p:blipFill>
        <p:spPr>
          <a:xfrm>
            <a:off x="634205" y="1701363"/>
            <a:ext cx="3906186" cy="263677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04" y="1701363"/>
            <a:ext cx="3515697" cy="2636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4" r="11324"/>
          <a:stretch/>
        </p:blipFill>
        <p:spPr>
          <a:xfrm>
            <a:off x="4947351" y="4470401"/>
            <a:ext cx="3518250" cy="2201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8" r="2396" b="4996"/>
          <a:stretch/>
        </p:blipFill>
        <p:spPr>
          <a:xfrm>
            <a:off x="651138" y="4453387"/>
            <a:ext cx="3889253" cy="22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6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Sound transmission in the ocean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SV801+Sound+in+water+(John)+_F9+512x288+(16x9)MASTER_576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3" y="1431070"/>
            <a:ext cx="9140597" cy="5141469"/>
          </a:xfrm>
        </p:spPr>
      </p:pic>
    </p:spTree>
    <p:extLst>
      <p:ext uri="{BB962C8B-B14F-4D97-AF65-F5344CB8AC3E}">
        <p14:creationId xmlns:p14="http://schemas.microsoft.com/office/powerpoint/2010/main" val="36701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" y="4584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22960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The Water Molecule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96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Sound transmission in the ocean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180" y="1350712"/>
            <a:ext cx="8579940" cy="55072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 smtClean="0">
                <a:solidFill>
                  <a:prstClr val="black"/>
                </a:solidFill>
                <a:latin typeface="Arial"/>
                <a:cs typeface="Arial"/>
              </a:rPr>
              <a:t>Speed of sound is a function of density and </a:t>
            </a:r>
            <a:r>
              <a:rPr lang="en-US" sz="3400" dirty="0" smtClean="0">
                <a:solidFill>
                  <a:prstClr val="black"/>
                </a:solidFill>
                <a:latin typeface="Arial"/>
                <a:cs typeface="Arial"/>
              </a:rPr>
              <a:t>compressibility </a:t>
            </a:r>
          </a:p>
          <a:p>
            <a:pPr lvl="1">
              <a:buFont typeface="Lucida Grande"/>
              <a:buChar char="⇒"/>
            </a:pP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Speed increases with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temperature,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salinity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lang="en-US" sz="3200" dirty="0" smtClean="0">
                <a:solidFill>
                  <a:prstClr val="black"/>
                </a:solidFill>
                <a:latin typeface="Arial"/>
                <a:cs typeface="Arial"/>
              </a:rPr>
              <a:t>depth</a:t>
            </a:r>
            <a:endParaRPr lang="en-US" sz="32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3400" dirty="0" err="1" smtClean="0">
                <a:solidFill>
                  <a:prstClr val="black"/>
                </a:solidFill>
                <a:latin typeface="Arial"/>
                <a:cs typeface="Arial"/>
              </a:rPr>
              <a:t>Sofar</a:t>
            </a:r>
            <a:r>
              <a:rPr lang="en-US" sz="3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400" dirty="0" smtClean="0">
                <a:solidFill>
                  <a:prstClr val="black"/>
                </a:solidFill>
                <a:latin typeface="Arial"/>
                <a:cs typeface="Arial"/>
              </a:rPr>
              <a:t>channel: minimum sound velocity around ~1000 m where sound is trapped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9"/>
          <a:stretch/>
        </p:blipFill>
        <p:spPr>
          <a:xfrm>
            <a:off x="199040" y="4608796"/>
            <a:ext cx="8897305" cy="2103968"/>
          </a:xfrm>
        </p:spPr>
      </p:pic>
    </p:spTree>
    <p:extLst>
      <p:ext uri="{BB962C8B-B14F-4D97-AF65-F5344CB8AC3E}">
        <p14:creationId xmlns:p14="http://schemas.microsoft.com/office/powerpoint/2010/main" val="140433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3780" y="117578"/>
            <a:ext cx="853734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Sound transmission in the ocean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180" y="1350712"/>
            <a:ext cx="8762820" cy="55072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Refraction occurs as speed of sound changes with layers of different properties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Detection of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sound speed &amp; angle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used for mapping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3600" dirty="0" err="1" smtClean="0">
                <a:solidFill>
                  <a:prstClr val="black"/>
                </a:solidFill>
                <a:latin typeface="Arial"/>
                <a:cs typeface="Arial"/>
              </a:rPr>
              <a:t>echosounding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and location (sonar)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47" y="3731822"/>
            <a:ext cx="4095453" cy="29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0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38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434"/>
            <a:ext cx="3858768" cy="987033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latin typeface="Arial"/>
                <a:cs typeface="Arial"/>
              </a:rPr>
              <a:t>Covalent bonds </a:t>
            </a:r>
            <a:r>
              <a:rPr lang="en-US" sz="3600" dirty="0" smtClean="0">
                <a:latin typeface="Arial"/>
                <a:cs typeface="Arial"/>
              </a:rPr>
              <a:t>between H</a:t>
            </a:r>
            <a:r>
              <a:rPr lang="en-US" sz="3600" baseline="30000" dirty="0" smtClean="0">
                <a:latin typeface="Arial"/>
                <a:cs typeface="Arial"/>
              </a:rPr>
              <a:t>+</a:t>
            </a:r>
            <a:r>
              <a:rPr lang="en-US" sz="3600" dirty="0" smtClean="0">
                <a:latin typeface="Arial"/>
                <a:cs typeface="Arial"/>
              </a:rPr>
              <a:t> and O</a:t>
            </a:r>
            <a:r>
              <a:rPr lang="en-US" sz="3600" baseline="30000" dirty="0">
                <a:latin typeface="Arial"/>
                <a:cs typeface="Arial"/>
              </a:rPr>
              <a:t>2-</a:t>
            </a:r>
            <a:endParaRPr lang="en-US" sz="3600" baseline="30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 smtClean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" y="4584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ve22932_04_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r="63538"/>
          <a:stretch/>
        </p:blipFill>
        <p:spPr>
          <a:xfrm>
            <a:off x="5208817" y="117578"/>
            <a:ext cx="3935183" cy="6740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22960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The Water Molecule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0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32" y="1128322"/>
            <a:ext cx="5522668" cy="5655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22960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The Water Molecule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433"/>
            <a:ext cx="3858768" cy="5094955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latin typeface="Arial"/>
                <a:cs typeface="Arial"/>
              </a:rPr>
              <a:t>Covalent bonds </a:t>
            </a:r>
            <a:r>
              <a:rPr lang="en-US" sz="3600" dirty="0" smtClean="0">
                <a:latin typeface="Arial"/>
                <a:cs typeface="Arial"/>
              </a:rPr>
              <a:t>between H</a:t>
            </a:r>
            <a:r>
              <a:rPr lang="en-US" sz="3600" baseline="30000" dirty="0" smtClean="0">
                <a:latin typeface="Arial"/>
                <a:cs typeface="Arial"/>
              </a:rPr>
              <a:t>+</a:t>
            </a:r>
            <a:r>
              <a:rPr lang="en-US" sz="3600" dirty="0" smtClean="0">
                <a:latin typeface="Arial"/>
                <a:cs typeface="Arial"/>
              </a:rPr>
              <a:t> and O</a:t>
            </a:r>
            <a:r>
              <a:rPr lang="en-US" sz="3600" baseline="30000" dirty="0">
                <a:latin typeface="Arial"/>
                <a:cs typeface="Arial"/>
              </a:rPr>
              <a:t>2-</a:t>
            </a:r>
            <a:endParaRPr lang="en-US" sz="3600" baseline="30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latin typeface="Arial"/>
                <a:cs typeface="Arial"/>
              </a:rPr>
              <a:t>Polarity allows </a:t>
            </a:r>
            <a:r>
              <a:rPr lang="en-US" sz="3600" b="1" dirty="0" smtClean="0">
                <a:latin typeface="Arial"/>
                <a:cs typeface="Arial"/>
              </a:rPr>
              <a:t>hydrogen bonds</a:t>
            </a:r>
            <a:endParaRPr lang="en-US" sz="36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 smtClean="0">
                <a:latin typeface="Arial"/>
                <a:cs typeface="Arial"/>
              </a:rPr>
              <a:t>Hydrogen bonds constantly form and break, giving water its structure</a:t>
            </a:r>
          </a:p>
          <a:p>
            <a:pPr marL="0" indent="0">
              <a:buNone/>
            </a:pPr>
            <a:endParaRPr lang="en-US" sz="3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 smtClean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" y="4584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7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53734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Temperature &amp; Heat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13" y="29067"/>
            <a:ext cx="3407947" cy="9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53734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Temperature &amp; Heat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3780" y="1349089"/>
            <a:ext cx="8720220" cy="1211231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Arial"/>
                <a:cs typeface="Arial"/>
              </a:rPr>
              <a:t>Temperature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: Average Kinetic Energy</a:t>
            </a:r>
          </a:p>
          <a:p>
            <a:pPr marL="0" lvl="0" indent="0">
              <a:buNone/>
            </a:pPr>
            <a:r>
              <a:rPr lang="en-US" sz="3600" b="1" dirty="0">
                <a:solidFill>
                  <a:prstClr val="black"/>
                </a:solidFill>
                <a:latin typeface="Arial"/>
                <a:cs typeface="Arial"/>
              </a:rPr>
              <a:t>Heat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: Total Kinetic Energy </a:t>
            </a:r>
            <a:r>
              <a:rPr lang="en-US" sz="2300" dirty="0">
                <a:solidFill>
                  <a:prstClr val="black"/>
                </a:solidFill>
                <a:latin typeface="Arial"/>
                <a:cs typeface="Arial"/>
              </a:rPr>
              <a:t>(1 calorie ~ 4.2 Joules)</a:t>
            </a:r>
          </a:p>
          <a:p>
            <a:pPr marL="0" indent="0">
              <a:buNone/>
            </a:pPr>
            <a:endParaRPr lang="en-US" sz="2300" dirty="0" smtClean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13" y="29067"/>
            <a:ext cx="3407947" cy="958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2937002"/>
            <a:ext cx="7458456" cy="372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9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53734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Changes of State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b="29936"/>
          <a:stretch/>
        </p:blipFill>
        <p:spPr>
          <a:xfrm>
            <a:off x="0" y="1952474"/>
            <a:ext cx="9144000" cy="347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7" r="70719" b="32973"/>
          <a:stretch/>
        </p:blipFill>
        <p:spPr>
          <a:xfrm>
            <a:off x="204324" y="5504688"/>
            <a:ext cx="1807188" cy="1353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6" t="46666" r="25482" b="32973"/>
          <a:stretch/>
        </p:blipFill>
        <p:spPr>
          <a:xfrm>
            <a:off x="2249340" y="5836920"/>
            <a:ext cx="2767584" cy="688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8" t="7425" r="2569" b="44826"/>
          <a:stretch/>
        </p:blipFill>
        <p:spPr>
          <a:xfrm>
            <a:off x="8174736" y="117578"/>
            <a:ext cx="877824" cy="161544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23780" y="1349089"/>
            <a:ext cx="8537340" cy="1211231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Arial"/>
                <a:cs typeface="Arial"/>
              </a:rPr>
              <a:t>Heat affects temperature </a:t>
            </a:r>
            <a:r>
              <a:rPr lang="en-US" sz="3600" u="sng" dirty="0" smtClean="0">
                <a:latin typeface="Arial"/>
                <a:cs typeface="Arial"/>
              </a:rPr>
              <a:t>or</a:t>
            </a:r>
            <a:r>
              <a:rPr lang="en-US" sz="3600" dirty="0" smtClean="0">
                <a:latin typeface="Arial"/>
                <a:cs typeface="Arial"/>
              </a:rPr>
              <a:t> state</a:t>
            </a:r>
          </a:p>
        </p:txBody>
      </p:sp>
    </p:spTree>
    <p:extLst>
      <p:ext uri="{BB962C8B-B14F-4D97-AF65-F5344CB8AC3E}">
        <p14:creationId xmlns:p14="http://schemas.microsoft.com/office/powerpoint/2010/main" val="27780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80" y="117578"/>
            <a:ext cx="8229600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Ice Formation: Molecular View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" y="4584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b="80642"/>
          <a:stretch/>
        </p:blipFill>
        <p:spPr>
          <a:xfrm>
            <a:off x="0" y="2525549"/>
            <a:ext cx="4583192" cy="3080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81068" r="2140" b="-426"/>
          <a:stretch/>
        </p:blipFill>
        <p:spPr>
          <a:xfrm>
            <a:off x="4637931" y="2562125"/>
            <a:ext cx="4469493" cy="308090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23780" y="1349089"/>
            <a:ext cx="8537340" cy="2271935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Molecules slow as heat is lost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 hydrogen bonds form with rigid structure</a:t>
            </a:r>
            <a:endParaRPr lang="en-US" sz="3600" dirty="0">
              <a:solidFill>
                <a:prstClr val="black"/>
              </a:solidFill>
              <a:latin typeface="Arial"/>
              <a:cs typeface="Arial"/>
              <a:sym typeface="Wingdings"/>
            </a:endParaRPr>
          </a:p>
          <a:p>
            <a:pPr marL="0" lvl="0" indent="0">
              <a:buNone/>
            </a:pPr>
            <a:endParaRPr lang="en-US" sz="3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57688" y="6426446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Matsumoto et al., 2002,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Nature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0855" y="5643026"/>
            <a:ext cx="23264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Liquid Water</a:t>
            </a:r>
            <a:endParaRPr lang="en-US" sz="30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6161" y="5606450"/>
            <a:ext cx="6976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Ice</a:t>
            </a:r>
            <a:endParaRPr lang="en-US" sz="30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4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6463</TotalTime>
  <Words>606</Words>
  <Application>Microsoft Macintosh PowerPoint</Application>
  <PresentationFormat>On-screen Show (4:3)</PresentationFormat>
  <Paragraphs>132</Paragraphs>
  <Slides>32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Physical Properties of Water</vt:lpstr>
      <vt:lpstr>The Water Molecule</vt:lpstr>
      <vt:lpstr>The Water Molecule</vt:lpstr>
      <vt:lpstr>The Water Molecule</vt:lpstr>
      <vt:lpstr>Temperature &amp; Heat</vt:lpstr>
      <vt:lpstr>Temperature &amp; Heat</vt:lpstr>
      <vt:lpstr>Changes of State</vt:lpstr>
      <vt:lpstr>Ice Formation: Molecular View</vt:lpstr>
      <vt:lpstr>Ice Formation: Molecular View</vt:lpstr>
      <vt:lpstr>Specific Heat of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Lowry</dc:creator>
  <cp:lastModifiedBy>Hannah Joy-Warren</cp:lastModifiedBy>
  <cp:revision>312</cp:revision>
  <dcterms:created xsi:type="dcterms:W3CDTF">2016-04-08T17:57:19Z</dcterms:created>
  <dcterms:modified xsi:type="dcterms:W3CDTF">2017-04-18T17:37:35Z</dcterms:modified>
</cp:coreProperties>
</file>